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260" r:id="rId3"/>
    <p:sldId id="259" r:id="rId4"/>
    <p:sldId id="262" r:id="rId5"/>
    <p:sldId id="263" r:id="rId6"/>
    <p:sldId id="264" r:id="rId7"/>
    <p:sldId id="269" r:id="rId8"/>
    <p:sldId id="270" r:id="rId9"/>
    <p:sldId id="274" r:id="rId10"/>
    <p:sldId id="281" r:id="rId11"/>
    <p:sldId id="276" r:id="rId12"/>
    <p:sldId id="27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7.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7.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C9C860-89E6-4B38-A012-82B9AD0E4480}"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8E48B139-416C-4994-A19A-BD6B16A9A388}">
      <dgm:prSet/>
      <dgm:spPr/>
      <dgm:t>
        <a:bodyPr/>
        <a:lstStyle/>
        <a:p>
          <a:r>
            <a:rPr lang="es-CL" dirty="0"/>
            <a:t>Identificar las principales sentencias de los tribunales nacionales en materia de delitos contra la vida silvestre (flora y fauna), incluyendo el comercio ilegal transfronterizo que se hayan emitido en los países de la región.</a:t>
          </a:r>
          <a:endParaRPr lang="en-US" dirty="0"/>
        </a:p>
      </dgm:t>
    </dgm:pt>
    <dgm:pt modelId="{24EB961E-C728-4DE2-999A-693AE5063746}" type="parTrans" cxnId="{E66219E4-89EC-4200-858B-B71A83434872}">
      <dgm:prSet/>
      <dgm:spPr/>
      <dgm:t>
        <a:bodyPr/>
        <a:lstStyle/>
        <a:p>
          <a:endParaRPr lang="en-US"/>
        </a:p>
      </dgm:t>
    </dgm:pt>
    <dgm:pt modelId="{0EDE1F4C-AE64-4AA1-8C18-4813E2E44F4F}" type="sibTrans" cxnId="{E66219E4-89EC-4200-858B-B71A83434872}">
      <dgm:prSet/>
      <dgm:spPr/>
      <dgm:t>
        <a:bodyPr/>
        <a:lstStyle/>
        <a:p>
          <a:endParaRPr lang="en-US"/>
        </a:p>
      </dgm:t>
    </dgm:pt>
    <dgm:pt modelId="{5165D798-1BF4-426A-80F0-0B8D1588DD1E}">
      <dgm:prSet/>
      <dgm:spPr/>
      <dgm:t>
        <a:bodyPr/>
        <a:lstStyle/>
        <a:p>
          <a:r>
            <a:rPr lang="es-CL" dirty="0"/>
            <a:t>Revisar el contenido de las sentencias, haciendo énfasis en los principios, características, elementos técnicos institucionales y jurisprudenciales utilizados por los jueces para dictar sus sentencias en sus países, así como la ponderación del marco jurídico aplicable, la valoración de prueba presentada por las fiscalías para presentar la acusación. </a:t>
          </a:r>
          <a:endParaRPr lang="en-US" dirty="0"/>
        </a:p>
      </dgm:t>
    </dgm:pt>
    <dgm:pt modelId="{48619A16-6577-4ABA-9545-820F510FBB8F}" type="parTrans" cxnId="{70A6CD2C-5A4F-4211-9FA6-6B73E11AFC62}">
      <dgm:prSet/>
      <dgm:spPr/>
      <dgm:t>
        <a:bodyPr/>
        <a:lstStyle/>
        <a:p>
          <a:endParaRPr lang="en-US"/>
        </a:p>
      </dgm:t>
    </dgm:pt>
    <dgm:pt modelId="{0FCC5872-8CFF-4DEC-959D-DEAC3C5448E4}" type="sibTrans" cxnId="{70A6CD2C-5A4F-4211-9FA6-6B73E11AFC62}">
      <dgm:prSet/>
      <dgm:spPr/>
      <dgm:t>
        <a:bodyPr/>
        <a:lstStyle/>
        <a:p>
          <a:endParaRPr lang="en-US"/>
        </a:p>
      </dgm:t>
    </dgm:pt>
    <dgm:pt modelId="{4773C584-B78F-4F10-B110-2D14590D7BD4}">
      <dgm:prSet/>
      <dgm:spPr/>
      <dgm:t>
        <a:bodyPr/>
        <a:lstStyle/>
        <a:p>
          <a:r>
            <a:rPr lang="es-CL" dirty="0"/>
            <a:t>Elaborar una ficha técnica que contenga los principios, características, elementos técnicos institucionales y jurisprudenciales utilizados por los jueces para dictar sus sentencias en sus países.</a:t>
          </a:r>
          <a:endParaRPr lang="en-US" dirty="0"/>
        </a:p>
      </dgm:t>
    </dgm:pt>
    <dgm:pt modelId="{EC75CA66-D363-4ABD-9074-A4A70D2BC448}" type="parTrans" cxnId="{A06AEF07-31A3-49C0-903D-7117DA3E8D09}">
      <dgm:prSet/>
      <dgm:spPr/>
      <dgm:t>
        <a:bodyPr/>
        <a:lstStyle/>
        <a:p>
          <a:endParaRPr lang="en-US"/>
        </a:p>
      </dgm:t>
    </dgm:pt>
    <dgm:pt modelId="{DE953A93-7D72-4A94-84C4-D739B5206F0F}" type="sibTrans" cxnId="{A06AEF07-31A3-49C0-903D-7117DA3E8D09}">
      <dgm:prSet/>
      <dgm:spPr/>
      <dgm:t>
        <a:bodyPr/>
        <a:lstStyle/>
        <a:p>
          <a:endParaRPr lang="en-US"/>
        </a:p>
      </dgm:t>
    </dgm:pt>
    <dgm:pt modelId="{BE2D0BF9-C7D6-44BE-98CC-2D9120F2FD54}">
      <dgm:prSet/>
      <dgm:spPr/>
      <dgm:t>
        <a:bodyPr/>
        <a:lstStyle/>
        <a:p>
          <a:r>
            <a:rPr lang="es-CL" dirty="0"/>
            <a:t>Extraer los párrafos más relevantes de las sentencias que las cortes de justicia hayan dictado, con especial énfasis en sus pronunciamientos en torno a los juzgamientos de los delitos cometidos contra la flora y fauna, el contenido y alcance de los derechos y las obligaciones del Estado, con respecto a la protección penal de la flora y fauna silvestre e incluirlos en el compendio</a:t>
          </a:r>
          <a:endParaRPr lang="en-US" dirty="0"/>
        </a:p>
      </dgm:t>
    </dgm:pt>
    <dgm:pt modelId="{A2ED7AC8-1A8A-4B4C-B159-22B5268B2E32}" type="parTrans" cxnId="{BFE9F09F-E6C6-4E20-AF9F-B6483A70C9CB}">
      <dgm:prSet/>
      <dgm:spPr/>
      <dgm:t>
        <a:bodyPr/>
        <a:lstStyle/>
        <a:p>
          <a:endParaRPr lang="en-US"/>
        </a:p>
      </dgm:t>
    </dgm:pt>
    <dgm:pt modelId="{1841796C-9942-4696-B3B2-BB5122BE7728}" type="sibTrans" cxnId="{BFE9F09F-E6C6-4E20-AF9F-B6483A70C9CB}">
      <dgm:prSet/>
      <dgm:spPr/>
      <dgm:t>
        <a:bodyPr/>
        <a:lstStyle/>
        <a:p>
          <a:endParaRPr lang="en-US"/>
        </a:p>
      </dgm:t>
    </dgm:pt>
    <dgm:pt modelId="{E99E1911-2FEE-4844-B899-11642E27619E}">
      <dgm:prSet/>
      <dgm:spPr/>
      <dgm:t>
        <a:bodyPr/>
        <a:lstStyle/>
        <a:p>
          <a:r>
            <a:rPr lang="es-CL" dirty="0"/>
            <a:t>Desarrollar procesos de validación de los resultados obtenidos con los operadores de justicia ambiental (jueces y fiscales) para su respectiva retroalimentación.</a:t>
          </a:r>
          <a:endParaRPr lang="en-US" dirty="0"/>
        </a:p>
      </dgm:t>
    </dgm:pt>
    <dgm:pt modelId="{9C3AAE02-AE4F-4B66-BDC0-DD0AB9523074}" type="parTrans" cxnId="{D9AB4199-2C98-4FDF-9EEB-84662744D292}">
      <dgm:prSet/>
      <dgm:spPr/>
      <dgm:t>
        <a:bodyPr/>
        <a:lstStyle/>
        <a:p>
          <a:endParaRPr lang="en-US"/>
        </a:p>
      </dgm:t>
    </dgm:pt>
    <dgm:pt modelId="{3282194F-DAB6-49D3-B376-399504062016}" type="sibTrans" cxnId="{D9AB4199-2C98-4FDF-9EEB-84662744D292}">
      <dgm:prSet/>
      <dgm:spPr/>
      <dgm:t>
        <a:bodyPr/>
        <a:lstStyle/>
        <a:p>
          <a:endParaRPr lang="en-US"/>
        </a:p>
      </dgm:t>
    </dgm:pt>
    <dgm:pt modelId="{A492A19F-29A0-4B23-BF77-14F3F6BB5B2C}" type="pres">
      <dgm:prSet presAssocID="{BAC9C860-89E6-4B38-A012-82B9AD0E4480}" presName="vert0" presStyleCnt="0">
        <dgm:presLayoutVars>
          <dgm:dir/>
          <dgm:animOne val="branch"/>
          <dgm:animLvl val="lvl"/>
        </dgm:presLayoutVars>
      </dgm:prSet>
      <dgm:spPr/>
    </dgm:pt>
    <dgm:pt modelId="{2DDD94B5-1597-444B-AF9A-74A1A8B1062D}" type="pres">
      <dgm:prSet presAssocID="{8E48B139-416C-4994-A19A-BD6B16A9A388}" presName="thickLine" presStyleLbl="alignNode1" presStyleIdx="0" presStyleCnt="5"/>
      <dgm:spPr/>
    </dgm:pt>
    <dgm:pt modelId="{FA1DBD3F-8E98-41CB-A003-28AF6C3B0986}" type="pres">
      <dgm:prSet presAssocID="{8E48B139-416C-4994-A19A-BD6B16A9A388}" presName="horz1" presStyleCnt="0"/>
      <dgm:spPr/>
    </dgm:pt>
    <dgm:pt modelId="{E11FC7E2-DE77-4A35-A9B0-30398F79E308}" type="pres">
      <dgm:prSet presAssocID="{8E48B139-416C-4994-A19A-BD6B16A9A388}" presName="tx1" presStyleLbl="revTx" presStyleIdx="0" presStyleCnt="5"/>
      <dgm:spPr/>
    </dgm:pt>
    <dgm:pt modelId="{4ACD1C0F-47E2-4621-A87A-35572145FFEC}" type="pres">
      <dgm:prSet presAssocID="{8E48B139-416C-4994-A19A-BD6B16A9A388}" presName="vert1" presStyleCnt="0"/>
      <dgm:spPr/>
    </dgm:pt>
    <dgm:pt modelId="{4420B56B-2FDA-453B-8367-734D0DC0504B}" type="pres">
      <dgm:prSet presAssocID="{5165D798-1BF4-426A-80F0-0B8D1588DD1E}" presName="thickLine" presStyleLbl="alignNode1" presStyleIdx="1" presStyleCnt="5"/>
      <dgm:spPr/>
    </dgm:pt>
    <dgm:pt modelId="{9DC8C4E2-48D7-4E79-9414-57F62FD7DEEC}" type="pres">
      <dgm:prSet presAssocID="{5165D798-1BF4-426A-80F0-0B8D1588DD1E}" presName="horz1" presStyleCnt="0"/>
      <dgm:spPr/>
    </dgm:pt>
    <dgm:pt modelId="{7C640EA8-646A-43DC-8108-83EAB6F8AF8E}" type="pres">
      <dgm:prSet presAssocID="{5165D798-1BF4-426A-80F0-0B8D1588DD1E}" presName="tx1" presStyleLbl="revTx" presStyleIdx="1" presStyleCnt="5"/>
      <dgm:spPr/>
    </dgm:pt>
    <dgm:pt modelId="{A654E9E5-B06F-4CA9-87FC-13D73ACBA6ED}" type="pres">
      <dgm:prSet presAssocID="{5165D798-1BF4-426A-80F0-0B8D1588DD1E}" presName="vert1" presStyleCnt="0"/>
      <dgm:spPr/>
    </dgm:pt>
    <dgm:pt modelId="{5C0C2D51-EDAF-4DC5-881A-DD2A1A1CEA78}" type="pres">
      <dgm:prSet presAssocID="{4773C584-B78F-4F10-B110-2D14590D7BD4}" presName="thickLine" presStyleLbl="alignNode1" presStyleIdx="2" presStyleCnt="5"/>
      <dgm:spPr/>
    </dgm:pt>
    <dgm:pt modelId="{A2F7D7D4-419C-43A8-AD3A-37EE8870FADA}" type="pres">
      <dgm:prSet presAssocID="{4773C584-B78F-4F10-B110-2D14590D7BD4}" presName="horz1" presStyleCnt="0"/>
      <dgm:spPr/>
    </dgm:pt>
    <dgm:pt modelId="{5302EC1A-E3D0-4CD9-B081-F4E8AE57C77B}" type="pres">
      <dgm:prSet presAssocID="{4773C584-B78F-4F10-B110-2D14590D7BD4}" presName="tx1" presStyleLbl="revTx" presStyleIdx="2" presStyleCnt="5"/>
      <dgm:spPr/>
    </dgm:pt>
    <dgm:pt modelId="{062486E6-366C-487F-A540-4B9D27225830}" type="pres">
      <dgm:prSet presAssocID="{4773C584-B78F-4F10-B110-2D14590D7BD4}" presName="vert1" presStyleCnt="0"/>
      <dgm:spPr/>
    </dgm:pt>
    <dgm:pt modelId="{566EB8BF-7D20-4770-ACD1-C58A4DECA24C}" type="pres">
      <dgm:prSet presAssocID="{BE2D0BF9-C7D6-44BE-98CC-2D9120F2FD54}" presName="thickLine" presStyleLbl="alignNode1" presStyleIdx="3" presStyleCnt="5"/>
      <dgm:spPr/>
    </dgm:pt>
    <dgm:pt modelId="{DE10A615-16F2-4A45-BA61-7E44B73E7BEC}" type="pres">
      <dgm:prSet presAssocID="{BE2D0BF9-C7D6-44BE-98CC-2D9120F2FD54}" presName="horz1" presStyleCnt="0"/>
      <dgm:spPr/>
    </dgm:pt>
    <dgm:pt modelId="{A4583641-BCD1-4F50-963B-09DCCB619F2C}" type="pres">
      <dgm:prSet presAssocID="{BE2D0BF9-C7D6-44BE-98CC-2D9120F2FD54}" presName="tx1" presStyleLbl="revTx" presStyleIdx="3" presStyleCnt="5"/>
      <dgm:spPr/>
    </dgm:pt>
    <dgm:pt modelId="{537AB870-1B09-4A25-8EA8-482BB410F3D0}" type="pres">
      <dgm:prSet presAssocID="{BE2D0BF9-C7D6-44BE-98CC-2D9120F2FD54}" presName="vert1" presStyleCnt="0"/>
      <dgm:spPr/>
    </dgm:pt>
    <dgm:pt modelId="{207B1E02-05C2-44CA-BBB2-882E0E9AE0EE}" type="pres">
      <dgm:prSet presAssocID="{E99E1911-2FEE-4844-B899-11642E27619E}" presName="thickLine" presStyleLbl="alignNode1" presStyleIdx="4" presStyleCnt="5"/>
      <dgm:spPr/>
    </dgm:pt>
    <dgm:pt modelId="{E7081AB7-2221-48AE-9CE5-E92FFAB4E7D1}" type="pres">
      <dgm:prSet presAssocID="{E99E1911-2FEE-4844-B899-11642E27619E}" presName="horz1" presStyleCnt="0"/>
      <dgm:spPr/>
    </dgm:pt>
    <dgm:pt modelId="{B5C6ABC2-82AC-4929-BAA9-704FB9FF4633}" type="pres">
      <dgm:prSet presAssocID="{E99E1911-2FEE-4844-B899-11642E27619E}" presName="tx1" presStyleLbl="revTx" presStyleIdx="4" presStyleCnt="5"/>
      <dgm:spPr/>
    </dgm:pt>
    <dgm:pt modelId="{B3928E67-60C5-4166-A1E9-72AECCADD28A}" type="pres">
      <dgm:prSet presAssocID="{E99E1911-2FEE-4844-B899-11642E27619E}" presName="vert1" presStyleCnt="0"/>
      <dgm:spPr/>
    </dgm:pt>
  </dgm:ptLst>
  <dgm:cxnLst>
    <dgm:cxn modelId="{A06AEF07-31A3-49C0-903D-7117DA3E8D09}" srcId="{BAC9C860-89E6-4B38-A012-82B9AD0E4480}" destId="{4773C584-B78F-4F10-B110-2D14590D7BD4}" srcOrd="2" destOrd="0" parTransId="{EC75CA66-D363-4ABD-9074-A4A70D2BC448}" sibTransId="{DE953A93-7D72-4A94-84C4-D739B5206F0F}"/>
    <dgm:cxn modelId="{B345FB1C-E5CE-4BAD-A65B-8F3415514D90}" type="presOf" srcId="{5165D798-1BF4-426A-80F0-0B8D1588DD1E}" destId="{7C640EA8-646A-43DC-8108-83EAB6F8AF8E}" srcOrd="0" destOrd="0" presId="urn:microsoft.com/office/officeart/2008/layout/LinedList"/>
    <dgm:cxn modelId="{B1EB0529-2022-4ACB-B63A-DF676D5C656E}" type="presOf" srcId="{4773C584-B78F-4F10-B110-2D14590D7BD4}" destId="{5302EC1A-E3D0-4CD9-B081-F4E8AE57C77B}" srcOrd="0" destOrd="0" presId="urn:microsoft.com/office/officeart/2008/layout/LinedList"/>
    <dgm:cxn modelId="{70A6CD2C-5A4F-4211-9FA6-6B73E11AFC62}" srcId="{BAC9C860-89E6-4B38-A012-82B9AD0E4480}" destId="{5165D798-1BF4-426A-80F0-0B8D1588DD1E}" srcOrd="1" destOrd="0" parTransId="{48619A16-6577-4ABA-9545-820F510FBB8F}" sibTransId="{0FCC5872-8CFF-4DEC-959D-DEAC3C5448E4}"/>
    <dgm:cxn modelId="{763F3A4B-F1CB-4413-9C5E-284F9384EB13}" type="presOf" srcId="{8E48B139-416C-4994-A19A-BD6B16A9A388}" destId="{E11FC7E2-DE77-4A35-A9B0-30398F79E308}" srcOrd="0" destOrd="0" presId="urn:microsoft.com/office/officeart/2008/layout/LinedList"/>
    <dgm:cxn modelId="{B38E897A-5421-46FD-BE47-4C3266546FFE}" type="presOf" srcId="{BAC9C860-89E6-4B38-A012-82B9AD0E4480}" destId="{A492A19F-29A0-4B23-BF77-14F3F6BB5B2C}" srcOrd="0" destOrd="0" presId="urn:microsoft.com/office/officeart/2008/layout/LinedList"/>
    <dgm:cxn modelId="{D9AB4199-2C98-4FDF-9EEB-84662744D292}" srcId="{BAC9C860-89E6-4B38-A012-82B9AD0E4480}" destId="{E99E1911-2FEE-4844-B899-11642E27619E}" srcOrd="4" destOrd="0" parTransId="{9C3AAE02-AE4F-4B66-BDC0-DD0AB9523074}" sibTransId="{3282194F-DAB6-49D3-B376-399504062016}"/>
    <dgm:cxn modelId="{BFE9F09F-E6C6-4E20-AF9F-B6483A70C9CB}" srcId="{BAC9C860-89E6-4B38-A012-82B9AD0E4480}" destId="{BE2D0BF9-C7D6-44BE-98CC-2D9120F2FD54}" srcOrd="3" destOrd="0" parTransId="{A2ED7AC8-1A8A-4B4C-B159-22B5268B2E32}" sibTransId="{1841796C-9942-4696-B3B2-BB5122BE7728}"/>
    <dgm:cxn modelId="{1CC3D6BA-1F67-430C-9848-41A6F446A9CE}" type="presOf" srcId="{E99E1911-2FEE-4844-B899-11642E27619E}" destId="{B5C6ABC2-82AC-4929-BAA9-704FB9FF4633}" srcOrd="0" destOrd="0" presId="urn:microsoft.com/office/officeart/2008/layout/LinedList"/>
    <dgm:cxn modelId="{E66219E4-89EC-4200-858B-B71A83434872}" srcId="{BAC9C860-89E6-4B38-A012-82B9AD0E4480}" destId="{8E48B139-416C-4994-A19A-BD6B16A9A388}" srcOrd="0" destOrd="0" parTransId="{24EB961E-C728-4DE2-999A-693AE5063746}" sibTransId="{0EDE1F4C-AE64-4AA1-8C18-4813E2E44F4F}"/>
    <dgm:cxn modelId="{6FB519F9-36B3-400F-BE23-7D86630ABF43}" type="presOf" srcId="{BE2D0BF9-C7D6-44BE-98CC-2D9120F2FD54}" destId="{A4583641-BCD1-4F50-963B-09DCCB619F2C}" srcOrd="0" destOrd="0" presId="urn:microsoft.com/office/officeart/2008/layout/LinedList"/>
    <dgm:cxn modelId="{B6553778-4874-439A-95FB-80714E016AF2}" type="presParOf" srcId="{A492A19F-29A0-4B23-BF77-14F3F6BB5B2C}" destId="{2DDD94B5-1597-444B-AF9A-74A1A8B1062D}" srcOrd="0" destOrd="0" presId="urn:microsoft.com/office/officeart/2008/layout/LinedList"/>
    <dgm:cxn modelId="{12993F22-2A3A-4D97-8339-E641E892EA94}" type="presParOf" srcId="{A492A19F-29A0-4B23-BF77-14F3F6BB5B2C}" destId="{FA1DBD3F-8E98-41CB-A003-28AF6C3B0986}" srcOrd="1" destOrd="0" presId="urn:microsoft.com/office/officeart/2008/layout/LinedList"/>
    <dgm:cxn modelId="{184EA7B6-BED4-4028-83A0-22BCF311667C}" type="presParOf" srcId="{FA1DBD3F-8E98-41CB-A003-28AF6C3B0986}" destId="{E11FC7E2-DE77-4A35-A9B0-30398F79E308}" srcOrd="0" destOrd="0" presId="urn:microsoft.com/office/officeart/2008/layout/LinedList"/>
    <dgm:cxn modelId="{EF9FB205-DD3A-4138-8D3D-45136450B950}" type="presParOf" srcId="{FA1DBD3F-8E98-41CB-A003-28AF6C3B0986}" destId="{4ACD1C0F-47E2-4621-A87A-35572145FFEC}" srcOrd="1" destOrd="0" presId="urn:microsoft.com/office/officeart/2008/layout/LinedList"/>
    <dgm:cxn modelId="{BE81AF9F-529F-458D-9D3F-7376038C24FC}" type="presParOf" srcId="{A492A19F-29A0-4B23-BF77-14F3F6BB5B2C}" destId="{4420B56B-2FDA-453B-8367-734D0DC0504B}" srcOrd="2" destOrd="0" presId="urn:microsoft.com/office/officeart/2008/layout/LinedList"/>
    <dgm:cxn modelId="{A6B1B643-7F40-4D60-B6E0-596E481BCF27}" type="presParOf" srcId="{A492A19F-29A0-4B23-BF77-14F3F6BB5B2C}" destId="{9DC8C4E2-48D7-4E79-9414-57F62FD7DEEC}" srcOrd="3" destOrd="0" presId="urn:microsoft.com/office/officeart/2008/layout/LinedList"/>
    <dgm:cxn modelId="{6BBE46DF-99E5-4D22-A684-31D129597232}" type="presParOf" srcId="{9DC8C4E2-48D7-4E79-9414-57F62FD7DEEC}" destId="{7C640EA8-646A-43DC-8108-83EAB6F8AF8E}" srcOrd="0" destOrd="0" presId="urn:microsoft.com/office/officeart/2008/layout/LinedList"/>
    <dgm:cxn modelId="{32112222-B233-4BC3-9C11-6B8F9673B7A5}" type="presParOf" srcId="{9DC8C4E2-48D7-4E79-9414-57F62FD7DEEC}" destId="{A654E9E5-B06F-4CA9-87FC-13D73ACBA6ED}" srcOrd="1" destOrd="0" presId="urn:microsoft.com/office/officeart/2008/layout/LinedList"/>
    <dgm:cxn modelId="{4E8E5FC2-0E48-456A-8FED-72FFC7E368FC}" type="presParOf" srcId="{A492A19F-29A0-4B23-BF77-14F3F6BB5B2C}" destId="{5C0C2D51-EDAF-4DC5-881A-DD2A1A1CEA78}" srcOrd="4" destOrd="0" presId="urn:microsoft.com/office/officeart/2008/layout/LinedList"/>
    <dgm:cxn modelId="{31D4F512-6FAB-40C1-A179-BC3ADDDB9EB6}" type="presParOf" srcId="{A492A19F-29A0-4B23-BF77-14F3F6BB5B2C}" destId="{A2F7D7D4-419C-43A8-AD3A-37EE8870FADA}" srcOrd="5" destOrd="0" presId="urn:microsoft.com/office/officeart/2008/layout/LinedList"/>
    <dgm:cxn modelId="{EE034EC7-D869-4C1D-A676-57BB93263F07}" type="presParOf" srcId="{A2F7D7D4-419C-43A8-AD3A-37EE8870FADA}" destId="{5302EC1A-E3D0-4CD9-B081-F4E8AE57C77B}" srcOrd="0" destOrd="0" presId="urn:microsoft.com/office/officeart/2008/layout/LinedList"/>
    <dgm:cxn modelId="{AF91D36D-38B7-4E05-BA84-25B302825169}" type="presParOf" srcId="{A2F7D7D4-419C-43A8-AD3A-37EE8870FADA}" destId="{062486E6-366C-487F-A540-4B9D27225830}" srcOrd="1" destOrd="0" presId="urn:microsoft.com/office/officeart/2008/layout/LinedList"/>
    <dgm:cxn modelId="{FB80FB15-8891-42FC-92CA-8F2C24EF01F1}" type="presParOf" srcId="{A492A19F-29A0-4B23-BF77-14F3F6BB5B2C}" destId="{566EB8BF-7D20-4770-ACD1-C58A4DECA24C}" srcOrd="6" destOrd="0" presId="urn:microsoft.com/office/officeart/2008/layout/LinedList"/>
    <dgm:cxn modelId="{6F82087F-65EE-47C1-B1AD-5555BCAD2781}" type="presParOf" srcId="{A492A19F-29A0-4B23-BF77-14F3F6BB5B2C}" destId="{DE10A615-16F2-4A45-BA61-7E44B73E7BEC}" srcOrd="7" destOrd="0" presId="urn:microsoft.com/office/officeart/2008/layout/LinedList"/>
    <dgm:cxn modelId="{DCC35DEC-1EC5-479D-B239-565D6E368E19}" type="presParOf" srcId="{DE10A615-16F2-4A45-BA61-7E44B73E7BEC}" destId="{A4583641-BCD1-4F50-963B-09DCCB619F2C}" srcOrd="0" destOrd="0" presId="urn:microsoft.com/office/officeart/2008/layout/LinedList"/>
    <dgm:cxn modelId="{42A2C0C9-44CC-4C70-8FA9-1A0B6F5498CC}" type="presParOf" srcId="{DE10A615-16F2-4A45-BA61-7E44B73E7BEC}" destId="{537AB870-1B09-4A25-8EA8-482BB410F3D0}" srcOrd="1" destOrd="0" presId="urn:microsoft.com/office/officeart/2008/layout/LinedList"/>
    <dgm:cxn modelId="{52911A8E-CC9E-4EDC-8154-5F6B57A8CC40}" type="presParOf" srcId="{A492A19F-29A0-4B23-BF77-14F3F6BB5B2C}" destId="{207B1E02-05C2-44CA-BBB2-882E0E9AE0EE}" srcOrd="8" destOrd="0" presId="urn:microsoft.com/office/officeart/2008/layout/LinedList"/>
    <dgm:cxn modelId="{A8760BD6-1452-4679-897B-2D8DFC1E39A6}" type="presParOf" srcId="{A492A19F-29A0-4B23-BF77-14F3F6BB5B2C}" destId="{E7081AB7-2221-48AE-9CE5-E92FFAB4E7D1}" srcOrd="9" destOrd="0" presId="urn:microsoft.com/office/officeart/2008/layout/LinedList"/>
    <dgm:cxn modelId="{666AFA27-19F9-4E12-9F61-A26DF12DA9A1}" type="presParOf" srcId="{E7081AB7-2221-48AE-9CE5-E92FFAB4E7D1}" destId="{B5C6ABC2-82AC-4929-BAA9-704FB9FF4633}" srcOrd="0" destOrd="0" presId="urn:microsoft.com/office/officeart/2008/layout/LinedList"/>
    <dgm:cxn modelId="{39EDF525-3AEF-41D1-8555-0DE80279A891}" type="presParOf" srcId="{E7081AB7-2221-48AE-9CE5-E92FFAB4E7D1}" destId="{B3928E67-60C5-4166-A1E9-72AECCADD28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125FE7-C97E-4571-8B4F-573A3BF805A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20E7716B-06FC-45D0-A58F-E3CDE2B19C6A}" type="pres">
      <dgm:prSet presAssocID="{F9125FE7-C97E-4571-8B4F-573A3BF805A0}" presName="diagram" presStyleCnt="0">
        <dgm:presLayoutVars>
          <dgm:dir/>
          <dgm:resizeHandles val="exact"/>
        </dgm:presLayoutVars>
      </dgm:prSet>
      <dgm:spPr/>
    </dgm:pt>
  </dgm:ptLst>
  <dgm:cxnLst>
    <dgm:cxn modelId="{8726E66C-3D70-4BD3-9C3D-743BFEC76B7E}" type="presOf" srcId="{F9125FE7-C97E-4571-8B4F-573A3BF805A0}" destId="{20E7716B-06FC-45D0-A58F-E3CDE2B19C6A}"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3E0534-C8F5-407C-9871-E402E83FDD78}" type="doc">
      <dgm:prSet loTypeId="urn:microsoft.com/office/officeart/2005/8/layout/hierarchy1" loCatId="hierarchy" qsTypeId="urn:microsoft.com/office/officeart/2005/8/quickstyle/simple4" qsCatId="simple" csTypeId="urn:microsoft.com/office/officeart/2005/8/colors/accent0_3" csCatId="mainScheme" phldr="1"/>
      <dgm:spPr/>
      <dgm:t>
        <a:bodyPr/>
        <a:lstStyle/>
        <a:p>
          <a:endParaRPr lang="en-US"/>
        </a:p>
      </dgm:t>
    </dgm:pt>
    <dgm:pt modelId="{921D6625-055F-47F5-9FB9-AFD0F9189EE4}">
      <dgm:prSet/>
      <dgm:spPr/>
      <dgm:t>
        <a:bodyPr/>
        <a:lstStyle/>
        <a:p>
          <a:r>
            <a:rPr lang="es-NI" dirty="0"/>
            <a:t>Además de compilar las sentencias jurisprudenciales, lograr involucrar a fiscales, jueces y procuradores, puedan aportar información basada en sus experiencias que permitiera contribuir al proceso de obtención de información y socialización de aspectos relevantes sobre la justicia ambiental con énfasis en flora y fauna silvestre.</a:t>
          </a:r>
          <a:endParaRPr lang="en-US" dirty="0"/>
        </a:p>
      </dgm:t>
    </dgm:pt>
    <dgm:pt modelId="{39CC6C4E-AE8A-4825-8EDA-FC103F73FACC}" type="parTrans" cxnId="{3B0973A7-F0C2-45A1-AB74-E666DB5AA0E6}">
      <dgm:prSet/>
      <dgm:spPr/>
      <dgm:t>
        <a:bodyPr/>
        <a:lstStyle/>
        <a:p>
          <a:endParaRPr lang="en-US"/>
        </a:p>
      </dgm:t>
    </dgm:pt>
    <dgm:pt modelId="{972B66AD-3251-4341-BFEE-18B6F54C5A9C}" type="sibTrans" cxnId="{3B0973A7-F0C2-45A1-AB74-E666DB5AA0E6}">
      <dgm:prSet/>
      <dgm:spPr/>
      <dgm:t>
        <a:bodyPr/>
        <a:lstStyle/>
        <a:p>
          <a:endParaRPr lang="en-US"/>
        </a:p>
      </dgm:t>
    </dgm:pt>
    <dgm:pt modelId="{22684F1A-CB38-4B1B-A4FF-209A39DC6D70}">
      <dgm:prSet/>
      <dgm:spPr/>
      <dgm:t>
        <a:bodyPr/>
        <a:lstStyle/>
        <a:p>
          <a:r>
            <a:rPr lang="es-NI" dirty="0"/>
            <a:t>La identificación de los criterios utilizados en las sentencias que han creado jurisprudencia de cada país, que nos permitiera revisar e  identificar de los tipos penales utilizados, según las especificidades o características compartidas de los marcos jurídicos nacionales.</a:t>
          </a:r>
          <a:endParaRPr lang="en-US" dirty="0"/>
        </a:p>
      </dgm:t>
    </dgm:pt>
    <dgm:pt modelId="{5AEACC2A-7573-4B30-BEBE-0081E3C805AA}" type="parTrans" cxnId="{F6035523-679C-4210-BFFA-97F6DE090355}">
      <dgm:prSet/>
      <dgm:spPr/>
      <dgm:t>
        <a:bodyPr/>
        <a:lstStyle/>
        <a:p>
          <a:endParaRPr lang="en-US"/>
        </a:p>
      </dgm:t>
    </dgm:pt>
    <dgm:pt modelId="{4C0A535D-2135-446E-9561-F409C58CAE88}" type="sibTrans" cxnId="{F6035523-679C-4210-BFFA-97F6DE090355}">
      <dgm:prSet/>
      <dgm:spPr/>
      <dgm:t>
        <a:bodyPr/>
        <a:lstStyle/>
        <a:p>
          <a:endParaRPr lang="en-US"/>
        </a:p>
      </dgm:t>
    </dgm:pt>
    <dgm:pt modelId="{62B74411-2B9B-4F06-91E8-036310C39C0F}" type="pres">
      <dgm:prSet presAssocID="{043E0534-C8F5-407C-9871-E402E83FDD78}" presName="hierChild1" presStyleCnt="0">
        <dgm:presLayoutVars>
          <dgm:chPref val="1"/>
          <dgm:dir/>
          <dgm:animOne val="branch"/>
          <dgm:animLvl val="lvl"/>
          <dgm:resizeHandles/>
        </dgm:presLayoutVars>
      </dgm:prSet>
      <dgm:spPr/>
    </dgm:pt>
    <dgm:pt modelId="{72D9F83D-5C8E-4F26-908D-87F0553202C2}" type="pres">
      <dgm:prSet presAssocID="{921D6625-055F-47F5-9FB9-AFD0F9189EE4}" presName="hierRoot1" presStyleCnt="0"/>
      <dgm:spPr/>
    </dgm:pt>
    <dgm:pt modelId="{9C36A8E6-DDE1-4A4A-A7B2-9490C8D35C30}" type="pres">
      <dgm:prSet presAssocID="{921D6625-055F-47F5-9FB9-AFD0F9189EE4}" presName="composite" presStyleCnt="0"/>
      <dgm:spPr/>
    </dgm:pt>
    <dgm:pt modelId="{958DAAC6-8E22-473A-BFC7-60E9F1FC2ACD}" type="pres">
      <dgm:prSet presAssocID="{921D6625-055F-47F5-9FB9-AFD0F9189EE4}" presName="background" presStyleLbl="node0" presStyleIdx="0" presStyleCnt="2"/>
      <dgm:spPr/>
    </dgm:pt>
    <dgm:pt modelId="{1DAE0308-B630-4F54-A75E-3F29E89D6A9E}" type="pres">
      <dgm:prSet presAssocID="{921D6625-055F-47F5-9FB9-AFD0F9189EE4}" presName="text" presStyleLbl="fgAcc0" presStyleIdx="0" presStyleCnt="2">
        <dgm:presLayoutVars>
          <dgm:chPref val="3"/>
        </dgm:presLayoutVars>
      </dgm:prSet>
      <dgm:spPr/>
    </dgm:pt>
    <dgm:pt modelId="{4F48F988-4EB0-473D-ADEA-38D31AC32893}" type="pres">
      <dgm:prSet presAssocID="{921D6625-055F-47F5-9FB9-AFD0F9189EE4}" presName="hierChild2" presStyleCnt="0"/>
      <dgm:spPr/>
    </dgm:pt>
    <dgm:pt modelId="{523CB274-5C3C-497F-8C85-76163FDE64C9}" type="pres">
      <dgm:prSet presAssocID="{22684F1A-CB38-4B1B-A4FF-209A39DC6D70}" presName="hierRoot1" presStyleCnt="0"/>
      <dgm:spPr/>
    </dgm:pt>
    <dgm:pt modelId="{B5012F8E-66CB-4F7A-8616-6AB6FDE8F996}" type="pres">
      <dgm:prSet presAssocID="{22684F1A-CB38-4B1B-A4FF-209A39DC6D70}" presName="composite" presStyleCnt="0"/>
      <dgm:spPr/>
    </dgm:pt>
    <dgm:pt modelId="{DFB23003-9561-4248-B148-643689B667B4}" type="pres">
      <dgm:prSet presAssocID="{22684F1A-CB38-4B1B-A4FF-209A39DC6D70}" presName="background" presStyleLbl="node0" presStyleIdx="1" presStyleCnt="2"/>
      <dgm:spPr/>
    </dgm:pt>
    <dgm:pt modelId="{AE7B92DB-4E9C-4A35-8510-6B7A9FC08E01}" type="pres">
      <dgm:prSet presAssocID="{22684F1A-CB38-4B1B-A4FF-209A39DC6D70}" presName="text" presStyleLbl="fgAcc0" presStyleIdx="1" presStyleCnt="2">
        <dgm:presLayoutVars>
          <dgm:chPref val="3"/>
        </dgm:presLayoutVars>
      </dgm:prSet>
      <dgm:spPr/>
    </dgm:pt>
    <dgm:pt modelId="{B3EA8866-A405-4960-89DB-8044671BE58E}" type="pres">
      <dgm:prSet presAssocID="{22684F1A-CB38-4B1B-A4FF-209A39DC6D70}" presName="hierChild2" presStyleCnt="0"/>
      <dgm:spPr/>
    </dgm:pt>
  </dgm:ptLst>
  <dgm:cxnLst>
    <dgm:cxn modelId="{E6C61818-B910-4018-B323-391BC11F4939}" type="presOf" srcId="{921D6625-055F-47F5-9FB9-AFD0F9189EE4}" destId="{1DAE0308-B630-4F54-A75E-3F29E89D6A9E}" srcOrd="0" destOrd="0" presId="urn:microsoft.com/office/officeart/2005/8/layout/hierarchy1"/>
    <dgm:cxn modelId="{F6035523-679C-4210-BFFA-97F6DE090355}" srcId="{043E0534-C8F5-407C-9871-E402E83FDD78}" destId="{22684F1A-CB38-4B1B-A4FF-209A39DC6D70}" srcOrd="1" destOrd="0" parTransId="{5AEACC2A-7573-4B30-BEBE-0081E3C805AA}" sibTransId="{4C0A535D-2135-446E-9561-F409C58CAE88}"/>
    <dgm:cxn modelId="{2D110D3F-D3DC-48E8-B2D3-BFC20734D0C5}" type="presOf" srcId="{22684F1A-CB38-4B1B-A4FF-209A39DC6D70}" destId="{AE7B92DB-4E9C-4A35-8510-6B7A9FC08E01}" srcOrd="0" destOrd="0" presId="urn:microsoft.com/office/officeart/2005/8/layout/hierarchy1"/>
    <dgm:cxn modelId="{9F3A6843-5CFA-4587-8890-ABE0E9643E07}" type="presOf" srcId="{043E0534-C8F5-407C-9871-E402E83FDD78}" destId="{62B74411-2B9B-4F06-91E8-036310C39C0F}" srcOrd="0" destOrd="0" presId="urn:microsoft.com/office/officeart/2005/8/layout/hierarchy1"/>
    <dgm:cxn modelId="{3B0973A7-F0C2-45A1-AB74-E666DB5AA0E6}" srcId="{043E0534-C8F5-407C-9871-E402E83FDD78}" destId="{921D6625-055F-47F5-9FB9-AFD0F9189EE4}" srcOrd="0" destOrd="0" parTransId="{39CC6C4E-AE8A-4825-8EDA-FC103F73FACC}" sibTransId="{972B66AD-3251-4341-BFEE-18B6F54C5A9C}"/>
    <dgm:cxn modelId="{929C34E7-8190-4940-A1FC-DE8A48F1A989}" type="presParOf" srcId="{62B74411-2B9B-4F06-91E8-036310C39C0F}" destId="{72D9F83D-5C8E-4F26-908D-87F0553202C2}" srcOrd="0" destOrd="0" presId="urn:microsoft.com/office/officeart/2005/8/layout/hierarchy1"/>
    <dgm:cxn modelId="{813A168D-E6D8-4A60-8E2E-F528ECEE82B8}" type="presParOf" srcId="{72D9F83D-5C8E-4F26-908D-87F0553202C2}" destId="{9C36A8E6-DDE1-4A4A-A7B2-9490C8D35C30}" srcOrd="0" destOrd="0" presId="urn:microsoft.com/office/officeart/2005/8/layout/hierarchy1"/>
    <dgm:cxn modelId="{79885EFF-2ECB-4AB7-ABE9-1B0559CE3A2F}" type="presParOf" srcId="{9C36A8E6-DDE1-4A4A-A7B2-9490C8D35C30}" destId="{958DAAC6-8E22-473A-BFC7-60E9F1FC2ACD}" srcOrd="0" destOrd="0" presId="urn:microsoft.com/office/officeart/2005/8/layout/hierarchy1"/>
    <dgm:cxn modelId="{132722CF-A369-4B7D-8294-D27F481F9248}" type="presParOf" srcId="{9C36A8E6-DDE1-4A4A-A7B2-9490C8D35C30}" destId="{1DAE0308-B630-4F54-A75E-3F29E89D6A9E}" srcOrd="1" destOrd="0" presId="urn:microsoft.com/office/officeart/2005/8/layout/hierarchy1"/>
    <dgm:cxn modelId="{5A7967D5-4D2D-4F37-95BF-B8C4E0E05483}" type="presParOf" srcId="{72D9F83D-5C8E-4F26-908D-87F0553202C2}" destId="{4F48F988-4EB0-473D-ADEA-38D31AC32893}" srcOrd="1" destOrd="0" presId="urn:microsoft.com/office/officeart/2005/8/layout/hierarchy1"/>
    <dgm:cxn modelId="{9E0C2E66-5182-4F5D-A971-4109CBDDFBBD}" type="presParOf" srcId="{62B74411-2B9B-4F06-91E8-036310C39C0F}" destId="{523CB274-5C3C-497F-8C85-76163FDE64C9}" srcOrd="1" destOrd="0" presId="urn:microsoft.com/office/officeart/2005/8/layout/hierarchy1"/>
    <dgm:cxn modelId="{772C573C-2F06-484D-A465-F15FF8D6EA85}" type="presParOf" srcId="{523CB274-5C3C-497F-8C85-76163FDE64C9}" destId="{B5012F8E-66CB-4F7A-8616-6AB6FDE8F996}" srcOrd="0" destOrd="0" presId="urn:microsoft.com/office/officeart/2005/8/layout/hierarchy1"/>
    <dgm:cxn modelId="{5208F27A-6B85-41C2-91C9-C4A34FA39E7D}" type="presParOf" srcId="{B5012F8E-66CB-4F7A-8616-6AB6FDE8F996}" destId="{DFB23003-9561-4248-B148-643689B667B4}" srcOrd="0" destOrd="0" presId="urn:microsoft.com/office/officeart/2005/8/layout/hierarchy1"/>
    <dgm:cxn modelId="{91CAE719-66DF-49C4-9F26-B33960F77C39}" type="presParOf" srcId="{B5012F8E-66CB-4F7A-8616-6AB6FDE8F996}" destId="{AE7B92DB-4E9C-4A35-8510-6B7A9FC08E01}" srcOrd="1" destOrd="0" presId="urn:microsoft.com/office/officeart/2005/8/layout/hierarchy1"/>
    <dgm:cxn modelId="{6915F5D0-FD11-4109-94BE-86E30F987F2C}" type="presParOf" srcId="{523CB274-5C3C-497F-8C85-76163FDE64C9}" destId="{B3EA8866-A405-4960-89DB-8044671BE58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3BC091-5791-4E43-8DA0-4F0A079DF5CF}"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F9BA5FAE-BAA2-424F-AF10-6B15188946DB}">
      <dgm:prSet/>
      <dgm:spPr/>
      <dgm:t>
        <a:bodyPr/>
        <a:lstStyle/>
        <a:p>
          <a:r>
            <a:rPr lang="es-CL"/>
            <a:t>Identificación de limitantes y aciertos en la aplicación de los procesos en el ámbito de delitos ambientales con énfasis en materia  flora y fauna silvestre. </a:t>
          </a:r>
          <a:endParaRPr lang="en-US"/>
        </a:p>
      </dgm:t>
    </dgm:pt>
    <dgm:pt modelId="{625E57BB-263D-4EA2-8576-0BAE0B92BEF7}" type="parTrans" cxnId="{A7679688-39B4-4C07-B413-57FA7DA58B97}">
      <dgm:prSet/>
      <dgm:spPr/>
      <dgm:t>
        <a:bodyPr/>
        <a:lstStyle/>
        <a:p>
          <a:endParaRPr lang="en-US"/>
        </a:p>
      </dgm:t>
    </dgm:pt>
    <dgm:pt modelId="{DC38DFE9-5B83-43B6-BD85-6DBB1D4BDCF0}" type="sibTrans" cxnId="{A7679688-39B4-4C07-B413-57FA7DA58B97}">
      <dgm:prSet/>
      <dgm:spPr/>
      <dgm:t>
        <a:bodyPr/>
        <a:lstStyle/>
        <a:p>
          <a:endParaRPr lang="en-US"/>
        </a:p>
      </dgm:t>
    </dgm:pt>
    <dgm:pt modelId="{37BAA9D4-4B98-4F57-BDCE-15B6344381A7}">
      <dgm:prSet/>
      <dgm:spPr/>
      <dgm:t>
        <a:bodyPr/>
        <a:lstStyle/>
        <a:p>
          <a:r>
            <a:rPr lang="es-CL"/>
            <a:t>Los tipos penales utilizados en los procesos de jurisdicción penal</a:t>
          </a:r>
          <a:endParaRPr lang="en-US"/>
        </a:p>
      </dgm:t>
    </dgm:pt>
    <dgm:pt modelId="{A33A2B04-E534-4484-8C59-675C9F857386}" type="parTrans" cxnId="{B8EC47C5-9FF9-497A-988C-CB01269DF011}">
      <dgm:prSet/>
      <dgm:spPr/>
      <dgm:t>
        <a:bodyPr/>
        <a:lstStyle/>
        <a:p>
          <a:endParaRPr lang="en-US"/>
        </a:p>
      </dgm:t>
    </dgm:pt>
    <dgm:pt modelId="{A4AD38CA-0850-4451-8DDF-699704E60A7D}" type="sibTrans" cxnId="{B8EC47C5-9FF9-497A-988C-CB01269DF011}">
      <dgm:prSet/>
      <dgm:spPr/>
      <dgm:t>
        <a:bodyPr/>
        <a:lstStyle/>
        <a:p>
          <a:endParaRPr lang="en-US"/>
        </a:p>
      </dgm:t>
    </dgm:pt>
    <dgm:pt modelId="{6FC62C9C-DA00-4203-A0AA-07F55626BCB8}">
      <dgm:prSet/>
      <dgm:spPr/>
      <dgm:t>
        <a:bodyPr/>
        <a:lstStyle/>
        <a:p>
          <a:r>
            <a:rPr lang="es-CL"/>
            <a:t>Identificación de los principios, características y elementos técnicos e institucionales invocados en las sentencias sobre casos concretos.</a:t>
          </a:r>
          <a:endParaRPr lang="en-US"/>
        </a:p>
      </dgm:t>
    </dgm:pt>
    <dgm:pt modelId="{0F8BC0BF-2E20-4F73-BE51-2A31FDDD7191}" type="parTrans" cxnId="{D9107B07-BF86-4734-A6DC-F12611BB61CC}">
      <dgm:prSet/>
      <dgm:spPr/>
      <dgm:t>
        <a:bodyPr/>
        <a:lstStyle/>
        <a:p>
          <a:endParaRPr lang="en-US"/>
        </a:p>
      </dgm:t>
    </dgm:pt>
    <dgm:pt modelId="{D7A6CDEE-09E5-4220-97E5-B026C83CC728}" type="sibTrans" cxnId="{D9107B07-BF86-4734-A6DC-F12611BB61CC}">
      <dgm:prSet/>
      <dgm:spPr/>
      <dgm:t>
        <a:bodyPr/>
        <a:lstStyle/>
        <a:p>
          <a:endParaRPr lang="en-US"/>
        </a:p>
      </dgm:t>
    </dgm:pt>
    <dgm:pt modelId="{3785F9F6-04AD-46F4-9243-D1AA60AC7BCD}">
      <dgm:prSet/>
      <dgm:spPr/>
      <dgm:t>
        <a:bodyPr/>
        <a:lstStyle/>
        <a:p>
          <a:r>
            <a:rPr lang="es-CL"/>
            <a:t>El papel desarrollado por los fiscales y jueces en la administración de la justicia ambiental. </a:t>
          </a:r>
          <a:endParaRPr lang="en-US"/>
        </a:p>
      </dgm:t>
    </dgm:pt>
    <dgm:pt modelId="{792E8733-C678-4C24-AF08-0B0B55BF6671}" type="parTrans" cxnId="{9DA0204C-4C35-4887-A3B8-D81453404EF7}">
      <dgm:prSet/>
      <dgm:spPr/>
      <dgm:t>
        <a:bodyPr/>
        <a:lstStyle/>
        <a:p>
          <a:endParaRPr lang="en-US"/>
        </a:p>
      </dgm:t>
    </dgm:pt>
    <dgm:pt modelId="{1FDC60F1-5D7A-4931-9D2B-7473094D94A0}" type="sibTrans" cxnId="{9DA0204C-4C35-4887-A3B8-D81453404EF7}">
      <dgm:prSet/>
      <dgm:spPr/>
      <dgm:t>
        <a:bodyPr/>
        <a:lstStyle/>
        <a:p>
          <a:endParaRPr lang="en-US"/>
        </a:p>
      </dgm:t>
    </dgm:pt>
    <dgm:pt modelId="{26B25D94-95FC-402D-804B-BA4BD7456B74}" type="pres">
      <dgm:prSet presAssocID="{4D3BC091-5791-4E43-8DA0-4F0A079DF5CF}" presName="outerComposite" presStyleCnt="0">
        <dgm:presLayoutVars>
          <dgm:chMax val="5"/>
          <dgm:dir/>
          <dgm:resizeHandles val="exact"/>
        </dgm:presLayoutVars>
      </dgm:prSet>
      <dgm:spPr/>
    </dgm:pt>
    <dgm:pt modelId="{E74CC27D-BEA1-4521-A316-36A15872E19F}" type="pres">
      <dgm:prSet presAssocID="{4D3BC091-5791-4E43-8DA0-4F0A079DF5CF}" presName="dummyMaxCanvas" presStyleCnt="0">
        <dgm:presLayoutVars/>
      </dgm:prSet>
      <dgm:spPr/>
    </dgm:pt>
    <dgm:pt modelId="{0C4FF6E1-2F60-4715-B074-4527D1369D55}" type="pres">
      <dgm:prSet presAssocID="{4D3BC091-5791-4E43-8DA0-4F0A079DF5CF}" presName="FourNodes_1" presStyleLbl="node1" presStyleIdx="0" presStyleCnt="4">
        <dgm:presLayoutVars>
          <dgm:bulletEnabled val="1"/>
        </dgm:presLayoutVars>
      </dgm:prSet>
      <dgm:spPr/>
    </dgm:pt>
    <dgm:pt modelId="{EE8F6666-3EED-4AEB-AB9F-8C7558479470}" type="pres">
      <dgm:prSet presAssocID="{4D3BC091-5791-4E43-8DA0-4F0A079DF5CF}" presName="FourNodes_2" presStyleLbl="node1" presStyleIdx="1" presStyleCnt="4">
        <dgm:presLayoutVars>
          <dgm:bulletEnabled val="1"/>
        </dgm:presLayoutVars>
      </dgm:prSet>
      <dgm:spPr/>
    </dgm:pt>
    <dgm:pt modelId="{4E10D1BE-A9DD-4706-B7D1-53512A6957B3}" type="pres">
      <dgm:prSet presAssocID="{4D3BC091-5791-4E43-8DA0-4F0A079DF5CF}" presName="FourNodes_3" presStyleLbl="node1" presStyleIdx="2" presStyleCnt="4">
        <dgm:presLayoutVars>
          <dgm:bulletEnabled val="1"/>
        </dgm:presLayoutVars>
      </dgm:prSet>
      <dgm:spPr/>
    </dgm:pt>
    <dgm:pt modelId="{20553BEB-0B58-43D8-8855-7DC2D3596C43}" type="pres">
      <dgm:prSet presAssocID="{4D3BC091-5791-4E43-8DA0-4F0A079DF5CF}" presName="FourNodes_4" presStyleLbl="node1" presStyleIdx="3" presStyleCnt="4">
        <dgm:presLayoutVars>
          <dgm:bulletEnabled val="1"/>
        </dgm:presLayoutVars>
      </dgm:prSet>
      <dgm:spPr/>
    </dgm:pt>
    <dgm:pt modelId="{9AA009ED-BBF2-40D7-9A4D-7B4BD1881520}" type="pres">
      <dgm:prSet presAssocID="{4D3BC091-5791-4E43-8DA0-4F0A079DF5CF}" presName="FourConn_1-2" presStyleLbl="fgAccFollowNode1" presStyleIdx="0" presStyleCnt="3">
        <dgm:presLayoutVars>
          <dgm:bulletEnabled val="1"/>
        </dgm:presLayoutVars>
      </dgm:prSet>
      <dgm:spPr/>
    </dgm:pt>
    <dgm:pt modelId="{ABA04D65-5F24-4D57-8B6A-3882356D6DFC}" type="pres">
      <dgm:prSet presAssocID="{4D3BC091-5791-4E43-8DA0-4F0A079DF5CF}" presName="FourConn_2-3" presStyleLbl="fgAccFollowNode1" presStyleIdx="1" presStyleCnt="3">
        <dgm:presLayoutVars>
          <dgm:bulletEnabled val="1"/>
        </dgm:presLayoutVars>
      </dgm:prSet>
      <dgm:spPr/>
    </dgm:pt>
    <dgm:pt modelId="{71CDE9F1-7FC8-444B-8E02-29F97608D61E}" type="pres">
      <dgm:prSet presAssocID="{4D3BC091-5791-4E43-8DA0-4F0A079DF5CF}" presName="FourConn_3-4" presStyleLbl="fgAccFollowNode1" presStyleIdx="2" presStyleCnt="3">
        <dgm:presLayoutVars>
          <dgm:bulletEnabled val="1"/>
        </dgm:presLayoutVars>
      </dgm:prSet>
      <dgm:spPr/>
    </dgm:pt>
    <dgm:pt modelId="{A28BADBF-4E9A-4CEA-A9BC-E3EEB27316B3}" type="pres">
      <dgm:prSet presAssocID="{4D3BC091-5791-4E43-8DA0-4F0A079DF5CF}" presName="FourNodes_1_text" presStyleLbl="node1" presStyleIdx="3" presStyleCnt="4">
        <dgm:presLayoutVars>
          <dgm:bulletEnabled val="1"/>
        </dgm:presLayoutVars>
      </dgm:prSet>
      <dgm:spPr/>
    </dgm:pt>
    <dgm:pt modelId="{F029025E-6C2B-4192-BD06-09E7261DA11A}" type="pres">
      <dgm:prSet presAssocID="{4D3BC091-5791-4E43-8DA0-4F0A079DF5CF}" presName="FourNodes_2_text" presStyleLbl="node1" presStyleIdx="3" presStyleCnt="4">
        <dgm:presLayoutVars>
          <dgm:bulletEnabled val="1"/>
        </dgm:presLayoutVars>
      </dgm:prSet>
      <dgm:spPr/>
    </dgm:pt>
    <dgm:pt modelId="{49BD9CBA-61D1-438E-B5A3-A09AB374B8EE}" type="pres">
      <dgm:prSet presAssocID="{4D3BC091-5791-4E43-8DA0-4F0A079DF5CF}" presName="FourNodes_3_text" presStyleLbl="node1" presStyleIdx="3" presStyleCnt="4">
        <dgm:presLayoutVars>
          <dgm:bulletEnabled val="1"/>
        </dgm:presLayoutVars>
      </dgm:prSet>
      <dgm:spPr/>
    </dgm:pt>
    <dgm:pt modelId="{F796681B-1227-4D2E-865D-5EDF7B9D7649}" type="pres">
      <dgm:prSet presAssocID="{4D3BC091-5791-4E43-8DA0-4F0A079DF5CF}" presName="FourNodes_4_text" presStyleLbl="node1" presStyleIdx="3" presStyleCnt="4">
        <dgm:presLayoutVars>
          <dgm:bulletEnabled val="1"/>
        </dgm:presLayoutVars>
      </dgm:prSet>
      <dgm:spPr/>
    </dgm:pt>
  </dgm:ptLst>
  <dgm:cxnLst>
    <dgm:cxn modelId="{D9107B07-BF86-4734-A6DC-F12611BB61CC}" srcId="{4D3BC091-5791-4E43-8DA0-4F0A079DF5CF}" destId="{6FC62C9C-DA00-4203-A0AA-07F55626BCB8}" srcOrd="2" destOrd="0" parTransId="{0F8BC0BF-2E20-4F73-BE51-2A31FDDD7191}" sibTransId="{D7A6CDEE-09E5-4220-97E5-B026C83CC728}"/>
    <dgm:cxn modelId="{CA220114-9899-4A2B-98FE-19B9E95408B2}" type="presOf" srcId="{F9BA5FAE-BAA2-424F-AF10-6B15188946DB}" destId="{A28BADBF-4E9A-4CEA-A9BC-E3EEB27316B3}" srcOrd="1" destOrd="0" presId="urn:microsoft.com/office/officeart/2005/8/layout/vProcess5"/>
    <dgm:cxn modelId="{03886D2F-30EC-4DC1-8853-810349C782B0}" type="presOf" srcId="{6FC62C9C-DA00-4203-A0AA-07F55626BCB8}" destId="{49BD9CBA-61D1-438E-B5A3-A09AB374B8EE}" srcOrd="1" destOrd="0" presId="urn:microsoft.com/office/officeart/2005/8/layout/vProcess5"/>
    <dgm:cxn modelId="{B9683238-07D9-495A-8791-86AA575F8293}" type="presOf" srcId="{DC38DFE9-5B83-43B6-BD85-6DBB1D4BDCF0}" destId="{9AA009ED-BBF2-40D7-9A4D-7B4BD1881520}" srcOrd="0" destOrd="0" presId="urn:microsoft.com/office/officeart/2005/8/layout/vProcess5"/>
    <dgm:cxn modelId="{4D65FA3A-EF7C-42C1-9046-33B4D23C2E3B}" type="presOf" srcId="{6FC62C9C-DA00-4203-A0AA-07F55626BCB8}" destId="{4E10D1BE-A9DD-4706-B7D1-53512A6957B3}" srcOrd="0" destOrd="0" presId="urn:microsoft.com/office/officeart/2005/8/layout/vProcess5"/>
    <dgm:cxn modelId="{9DA0204C-4C35-4887-A3B8-D81453404EF7}" srcId="{4D3BC091-5791-4E43-8DA0-4F0A079DF5CF}" destId="{3785F9F6-04AD-46F4-9243-D1AA60AC7BCD}" srcOrd="3" destOrd="0" parTransId="{792E8733-C678-4C24-AF08-0B0B55BF6671}" sibTransId="{1FDC60F1-5D7A-4931-9D2B-7473094D94A0}"/>
    <dgm:cxn modelId="{696E3E4F-0A17-421B-BFC4-14652C73D88A}" type="presOf" srcId="{37BAA9D4-4B98-4F57-BDCE-15B6344381A7}" destId="{F029025E-6C2B-4192-BD06-09E7261DA11A}" srcOrd="1" destOrd="0" presId="urn:microsoft.com/office/officeart/2005/8/layout/vProcess5"/>
    <dgm:cxn modelId="{1ADD7A82-9A58-402C-B5F5-80A1784D7BDF}" type="presOf" srcId="{A4AD38CA-0850-4451-8DDF-699704E60A7D}" destId="{ABA04D65-5F24-4D57-8B6A-3882356D6DFC}" srcOrd="0" destOrd="0" presId="urn:microsoft.com/office/officeart/2005/8/layout/vProcess5"/>
    <dgm:cxn modelId="{2F8DD487-E3F4-4C85-A83A-30447400EFC7}" type="presOf" srcId="{37BAA9D4-4B98-4F57-BDCE-15B6344381A7}" destId="{EE8F6666-3EED-4AEB-AB9F-8C7558479470}" srcOrd="0" destOrd="0" presId="urn:microsoft.com/office/officeart/2005/8/layout/vProcess5"/>
    <dgm:cxn modelId="{A7679688-39B4-4C07-B413-57FA7DA58B97}" srcId="{4D3BC091-5791-4E43-8DA0-4F0A079DF5CF}" destId="{F9BA5FAE-BAA2-424F-AF10-6B15188946DB}" srcOrd="0" destOrd="0" parTransId="{625E57BB-263D-4EA2-8576-0BAE0B92BEF7}" sibTransId="{DC38DFE9-5B83-43B6-BD85-6DBB1D4BDCF0}"/>
    <dgm:cxn modelId="{1CF86497-0705-401D-B245-460C724895EE}" type="presOf" srcId="{4D3BC091-5791-4E43-8DA0-4F0A079DF5CF}" destId="{26B25D94-95FC-402D-804B-BA4BD7456B74}" srcOrd="0" destOrd="0" presId="urn:microsoft.com/office/officeart/2005/8/layout/vProcess5"/>
    <dgm:cxn modelId="{FACC2798-1809-425D-8FF8-8587A8EDA42E}" type="presOf" srcId="{D7A6CDEE-09E5-4220-97E5-B026C83CC728}" destId="{71CDE9F1-7FC8-444B-8E02-29F97608D61E}" srcOrd="0" destOrd="0" presId="urn:microsoft.com/office/officeart/2005/8/layout/vProcess5"/>
    <dgm:cxn modelId="{6FA234AD-6950-46F4-9F74-194D5B82BEB4}" type="presOf" srcId="{3785F9F6-04AD-46F4-9243-D1AA60AC7BCD}" destId="{F796681B-1227-4D2E-865D-5EDF7B9D7649}" srcOrd="1" destOrd="0" presId="urn:microsoft.com/office/officeart/2005/8/layout/vProcess5"/>
    <dgm:cxn modelId="{1D6E8EBB-0A10-4970-92DC-BA53A08E9F5E}" type="presOf" srcId="{3785F9F6-04AD-46F4-9243-D1AA60AC7BCD}" destId="{20553BEB-0B58-43D8-8855-7DC2D3596C43}" srcOrd="0" destOrd="0" presId="urn:microsoft.com/office/officeart/2005/8/layout/vProcess5"/>
    <dgm:cxn modelId="{BC61A3C2-31CD-4939-829F-65C0469652A6}" type="presOf" srcId="{F9BA5FAE-BAA2-424F-AF10-6B15188946DB}" destId="{0C4FF6E1-2F60-4715-B074-4527D1369D55}" srcOrd="0" destOrd="0" presId="urn:microsoft.com/office/officeart/2005/8/layout/vProcess5"/>
    <dgm:cxn modelId="{B8EC47C5-9FF9-497A-988C-CB01269DF011}" srcId="{4D3BC091-5791-4E43-8DA0-4F0A079DF5CF}" destId="{37BAA9D4-4B98-4F57-BDCE-15B6344381A7}" srcOrd="1" destOrd="0" parTransId="{A33A2B04-E534-4484-8C59-675C9F857386}" sibTransId="{A4AD38CA-0850-4451-8DDF-699704E60A7D}"/>
    <dgm:cxn modelId="{C325F937-C06D-4847-9FBD-D3F7A9DDE59C}" type="presParOf" srcId="{26B25D94-95FC-402D-804B-BA4BD7456B74}" destId="{E74CC27D-BEA1-4521-A316-36A15872E19F}" srcOrd="0" destOrd="0" presId="urn:microsoft.com/office/officeart/2005/8/layout/vProcess5"/>
    <dgm:cxn modelId="{40C98882-F21C-4AEA-9347-47771B525D7A}" type="presParOf" srcId="{26B25D94-95FC-402D-804B-BA4BD7456B74}" destId="{0C4FF6E1-2F60-4715-B074-4527D1369D55}" srcOrd="1" destOrd="0" presId="urn:microsoft.com/office/officeart/2005/8/layout/vProcess5"/>
    <dgm:cxn modelId="{BA920FAA-C696-479F-8227-9AA661E7952C}" type="presParOf" srcId="{26B25D94-95FC-402D-804B-BA4BD7456B74}" destId="{EE8F6666-3EED-4AEB-AB9F-8C7558479470}" srcOrd="2" destOrd="0" presId="urn:microsoft.com/office/officeart/2005/8/layout/vProcess5"/>
    <dgm:cxn modelId="{60F9DCED-D249-4D25-BF13-2DE24AE7FA29}" type="presParOf" srcId="{26B25D94-95FC-402D-804B-BA4BD7456B74}" destId="{4E10D1BE-A9DD-4706-B7D1-53512A6957B3}" srcOrd="3" destOrd="0" presId="urn:microsoft.com/office/officeart/2005/8/layout/vProcess5"/>
    <dgm:cxn modelId="{8A69D8DA-E966-4E34-9142-30331DA917FD}" type="presParOf" srcId="{26B25D94-95FC-402D-804B-BA4BD7456B74}" destId="{20553BEB-0B58-43D8-8855-7DC2D3596C43}" srcOrd="4" destOrd="0" presId="urn:microsoft.com/office/officeart/2005/8/layout/vProcess5"/>
    <dgm:cxn modelId="{7245F07E-783C-417D-A360-E885AA9D13F0}" type="presParOf" srcId="{26B25D94-95FC-402D-804B-BA4BD7456B74}" destId="{9AA009ED-BBF2-40D7-9A4D-7B4BD1881520}" srcOrd="5" destOrd="0" presId="urn:microsoft.com/office/officeart/2005/8/layout/vProcess5"/>
    <dgm:cxn modelId="{3863D476-1787-4E6C-810B-25D423ED7632}" type="presParOf" srcId="{26B25D94-95FC-402D-804B-BA4BD7456B74}" destId="{ABA04D65-5F24-4D57-8B6A-3882356D6DFC}" srcOrd="6" destOrd="0" presId="urn:microsoft.com/office/officeart/2005/8/layout/vProcess5"/>
    <dgm:cxn modelId="{8F72BACD-F11E-4A35-9D71-E6A2997FFD9C}" type="presParOf" srcId="{26B25D94-95FC-402D-804B-BA4BD7456B74}" destId="{71CDE9F1-7FC8-444B-8E02-29F97608D61E}" srcOrd="7" destOrd="0" presId="urn:microsoft.com/office/officeart/2005/8/layout/vProcess5"/>
    <dgm:cxn modelId="{DD412F12-9297-4A71-AD00-13D38CE3418A}" type="presParOf" srcId="{26B25D94-95FC-402D-804B-BA4BD7456B74}" destId="{A28BADBF-4E9A-4CEA-A9BC-E3EEB27316B3}" srcOrd="8" destOrd="0" presId="urn:microsoft.com/office/officeart/2005/8/layout/vProcess5"/>
    <dgm:cxn modelId="{68023ED1-F7C3-46C4-A6C7-944B66B50EF4}" type="presParOf" srcId="{26B25D94-95FC-402D-804B-BA4BD7456B74}" destId="{F029025E-6C2B-4192-BD06-09E7261DA11A}" srcOrd="9" destOrd="0" presId="urn:microsoft.com/office/officeart/2005/8/layout/vProcess5"/>
    <dgm:cxn modelId="{130617E1-08F1-4CCD-993C-1E6BB2D706C5}" type="presParOf" srcId="{26B25D94-95FC-402D-804B-BA4BD7456B74}" destId="{49BD9CBA-61D1-438E-B5A3-A09AB374B8EE}" srcOrd="10" destOrd="0" presId="urn:microsoft.com/office/officeart/2005/8/layout/vProcess5"/>
    <dgm:cxn modelId="{72D9E5B2-1420-4561-B547-66902FA349CF}" type="presParOf" srcId="{26B25D94-95FC-402D-804B-BA4BD7456B74}" destId="{F796681B-1227-4D2E-865D-5EDF7B9D7649}"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69C5AE-7048-4AA2-9275-DD6D7EDE5C31}" type="doc">
      <dgm:prSet loTypeId="urn:microsoft.com/office/officeart/2005/8/layout/hierarchy1" loCatId="hierarchy" qsTypeId="urn:microsoft.com/office/officeart/2005/8/quickstyle/simple4" qsCatId="simple" csTypeId="urn:microsoft.com/office/officeart/2005/8/colors/colorful2" csCatId="colorful" phldr="1"/>
      <dgm:spPr/>
      <dgm:t>
        <a:bodyPr/>
        <a:lstStyle/>
        <a:p>
          <a:endParaRPr lang="en-US"/>
        </a:p>
      </dgm:t>
    </dgm:pt>
    <dgm:pt modelId="{2CE1FF4E-EA2F-4E47-8E80-2E85FE1BB7B0}">
      <dgm:prSet/>
      <dgm:spPr/>
      <dgm:t>
        <a:bodyPr/>
        <a:lstStyle/>
        <a:p>
          <a:r>
            <a:rPr lang="es-NI" b="1"/>
            <a:t>Fase III. Elaboración del Compendio</a:t>
          </a:r>
          <a:endParaRPr lang="en-US"/>
        </a:p>
      </dgm:t>
    </dgm:pt>
    <dgm:pt modelId="{07293C8E-B1EE-4446-92E0-99BE8C2A0DE6}" type="parTrans" cxnId="{2ACB0590-4427-45E1-B230-01F5A62D7D0D}">
      <dgm:prSet/>
      <dgm:spPr/>
      <dgm:t>
        <a:bodyPr/>
        <a:lstStyle/>
        <a:p>
          <a:endParaRPr lang="en-US"/>
        </a:p>
      </dgm:t>
    </dgm:pt>
    <dgm:pt modelId="{B01590D5-BC42-43AC-A8D3-51244F0C4CA0}" type="sibTrans" cxnId="{2ACB0590-4427-45E1-B230-01F5A62D7D0D}">
      <dgm:prSet/>
      <dgm:spPr/>
      <dgm:t>
        <a:bodyPr/>
        <a:lstStyle/>
        <a:p>
          <a:endParaRPr lang="en-US"/>
        </a:p>
      </dgm:t>
    </dgm:pt>
    <dgm:pt modelId="{F7DAE8FA-86B6-4593-85E2-4392FDBA42CF}">
      <dgm:prSet/>
      <dgm:spPr/>
      <dgm:t>
        <a:bodyPr/>
        <a:lstStyle/>
        <a:p>
          <a:r>
            <a:rPr lang="es-NI"/>
            <a:t>Elaboración de borrador de compendio para revisión del asesor. </a:t>
          </a:r>
          <a:endParaRPr lang="en-US"/>
        </a:p>
      </dgm:t>
    </dgm:pt>
    <dgm:pt modelId="{11C49165-662B-47DD-82BC-2ECA4DC77BF5}" type="parTrans" cxnId="{9DA67EA3-277F-4930-B446-3DBAE10CD9DC}">
      <dgm:prSet/>
      <dgm:spPr/>
      <dgm:t>
        <a:bodyPr/>
        <a:lstStyle/>
        <a:p>
          <a:endParaRPr lang="en-US"/>
        </a:p>
      </dgm:t>
    </dgm:pt>
    <dgm:pt modelId="{36892AAE-F640-4060-9E6A-4AC2B04470A4}" type="sibTrans" cxnId="{9DA67EA3-277F-4930-B446-3DBAE10CD9DC}">
      <dgm:prSet/>
      <dgm:spPr/>
      <dgm:t>
        <a:bodyPr/>
        <a:lstStyle/>
        <a:p>
          <a:endParaRPr lang="en-US"/>
        </a:p>
      </dgm:t>
    </dgm:pt>
    <dgm:pt modelId="{D73D07BC-E0FF-428D-9E64-23F1F82CBA5E}">
      <dgm:prSet/>
      <dgm:spPr/>
      <dgm:t>
        <a:bodyPr/>
        <a:lstStyle/>
        <a:p>
          <a:r>
            <a:rPr lang="es-NI"/>
            <a:t>Socialización del compendio con los actores claves para la incorporación de insumos. </a:t>
          </a:r>
          <a:endParaRPr lang="en-US"/>
        </a:p>
      </dgm:t>
    </dgm:pt>
    <dgm:pt modelId="{B8E29D30-289C-4EEA-A4BB-A797F320F9DE}" type="parTrans" cxnId="{E1C43F39-61AB-435D-B4A5-D40FE725755C}">
      <dgm:prSet/>
      <dgm:spPr/>
      <dgm:t>
        <a:bodyPr/>
        <a:lstStyle/>
        <a:p>
          <a:endParaRPr lang="en-US"/>
        </a:p>
      </dgm:t>
    </dgm:pt>
    <dgm:pt modelId="{3464B763-DA4E-4F00-8A9E-11BA9DB32738}" type="sibTrans" cxnId="{E1C43F39-61AB-435D-B4A5-D40FE725755C}">
      <dgm:prSet/>
      <dgm:spPr/>
      <dgm:t>
        <a:bodyPr/>
        <a:lstStyle/>
        <a:p>
          <a:endParaRPr lang="en-US"/>
        </a:p>
      </dgm:t>
    </dgm:pt>
    <dgm:pt modelId="{8CECF656-5579-4B35-8C1F-5A5FE050C66B}">
      <dgm:prSet/>
      <dgm:spPr/>
      <dgm:t>
        <a:bodyPr/>
        <a:lstStyle/>
        <a:p>
          <a:r>
            <a:rPr lang="es-NI" dirty="0"/>
            <a:t>Presentación de documento</a:t>
          </a:r>
          <a:endParaRPr lang="en-US" dirty="0"/>
        </a:p>
      </dgm:t>
    </dgm:pt>
    <dgm:pt modelId="{C88C12AC-E316-442C-B7ED-9318D5C2C459}" type="parTrans" cxnId="{F5E4AD1F-747B-468C-AC44-C660F8AD5B9C}">
      <dgm:prSet/>
      <dgm:spPr/>
      <dgm:t>
        <a:bodyPr/>
        <a:lstStyle/>
        <a:p>
          <a:endParaRPr lang="en-US"/>
        </a:p>
      </dgm:t>
    </dgm:pt>
    <dgm:pt modelId="{F112081D-AFEF-481D-B009-47224D90EC84}" type="sibTrans" cxnId="{F5E4AD1F-747B-468C-AC44-C660F8AD5B9C}">
      <dgm:prSet/>
      <dgm:spPr/>
      <dgm:t>
        <a:bodyPr/>
        <a:lstStyle/>
        <a:p>
          <a:endParaRPr lang="en-US"/>
        </a:p>
      </dgm:t>
    </dgm:pt>
    <dgm:pt modelId="{72C016B3-E5CD-4FAF-8EB4-D6A8E1F67232}" type="pres">
      <dgm:prSet presAssocID="{D969C5AE-7048-4AA2-9275-DD6D7EDE5C31}" presName="hierChild1" presStyleCnt="0">
        <dgm:presLayoutVars>
          <dgm:chPref val="1"/>
          <dgm:dir/>
          <dgm:animOne val="branch"/>
          <dgm:animLvl val="lvl"/>
          <dgm:resizeHandles/>
        </dgm:presLayoutVars>
      </dgm:prSet>
      <dgm:spPr/>
    </dgm:pt>
    <dgm:pt modelId="{3C502B5F-7597-4F06-995D-CC52AADFA261}" type="pres">
      <dgm:prSet presAssocID="{2CE1FF4E-EA2F-4E47-8E80-2E85FE1BB7B0}" presName="hierRoot1" presStyleCnt="0"/>
      <dgm:spPr/>
    </dgm:pt>
    <dgm:pt modelId="{925F2725-DB81-4C7A-95BA-0AD5F32E2D6F}" type="pres">
      <dgm:prSet presAssocID="{2CE1FF4E-EA2F-4E47-8E80-2E85FE1BB7B0}" presName="composite" presStyleCnt="0"/>
      <dgm:spPr/>
    </dgm:pt>
    <dgm:pt modelId="{C3C1CDA0-6945-4E76-9FB7-1E0F4C3B63B7}" type="pres">
      <dgm:prSet presAssocID="{2CE1FF4E-EA2F-4E47-8E80-2E85FE1BB7B0}" presName="background" presStyleLbl="node0" presStyleIdx="0" presStyleCnt="4"/>
      <dgm:spPr/>
    </dgm:pt>
    <dgm:pt modelId="{41DCC66F-81CB-4AA3-A51B-A0162E8CB979}" type="pres">
      <dgm:prSet presAssocID="{2CE1FF4E-EA2F-4E47-8E80-2E85FE1BB7B0}" presName="text" presStyleLbl="fgAcc0" presStyleIdx="0" presStyleCnt="4">
        <dgm:presLayoutVars>
          <dgm:chPref val="3"/>
        </dgm:presLayoutVars>
      </dgm:prSet>
      <dgm:spPr/>
    </dgm:pt>
    <dgm:pt modelId="{5E727B1B-C936-4FAB-BAE1-892F15DD95C5}" type="pres">
      <dgm:prSet presAssocID="{2CE1FF4E-EA2F-4E47-8E80-2E85FE1BB7B0}" presName="hierChild2" presStyleCnt="0"/>
      <dgm:spPr/>
    </dgm:pt>
    <dgm:pt modelId="{64577CC9-E8B4-441C-A4B6-6FF57973BCA5}" type="pres">
      <dgm:prSet presAssocID="{F7DAE8FA-86B6-4593-85E2-4392FDBA42CF}" presName="hierRoot1" presStyleCnt="0"/>
      <dgm:spPr/>
    </dgm:pt>
    <dgm:pt modelId="{76A1B140-B043-441F-956A-4EEC71D5BD00}" type="pres">
      <dgm:prSet presAssocID="{F7DAE8FA-86B6-4593-85E2-4392FDBA42CF}" presName="composite" presStyleCnt="0"/>
      <dgm:spPr/>
    </dgm:pt>
    <dgm:pt modelId="{4F94E02E-6164-4AC3-827B-17F0F43FFD6D}" type="pres">
      <dgm:prSet presAssocID="{F7DAE8FA-86B6-4593-85E2-4392FDBA42CF}" presName="background" presStyleLbl="node0" presStyleIdx="1" presStyleCnt="4"/>
      <dgm:spPr/>
    </dgm:pt>
    <dgm:pt modelId="{2B7248CB-1BA6-4D19-B27C-EEA3C5AFA4D8}" type="pres">
      <dgm:prSet presAssocID="{F7DAE8FA-86B6-4593-85E2-4392FDBA42CF}" presName="text" presStyleLbl="fgAcc0" presStyleIdx="1" presStyleCnt="4">
        <dgm:presLayoutVars>
          <dgm:chPref val="3"/>
        </dgm:presLayoutVars>
      </dgm:prSet>
      <dgm:spPr/>
    </dgm:pt>
    <dgm:pt modelId="{C8BFAA8B-968D-494C-B756-435D0A879F98}" type="pres">
      <dgm:prSet presAssocID="{F7DAE8FA-86B6-4593-85E2-4392FDBA42CF}" presName="hierChild2" presStyleCnt="0"/>
      <dgm:spPr/>
    </dgm:pt>
    <dgm:pt modelId="{1807FFDF-EB5D-400A-B290-D0C44135C907}" type="pres">
      <dgm:prSet presAssocID="{D73D07BC-E0FF-428D-9E64-23F1F82CBA5E}" presName="hierRoot1" presStyleCnt="0"/>
      <dgm:spPr/>
    </dgm:pt>
    <dgm:pt modelId="{19D1C883-5622-4AFD-8D9D-897EBE6BD8F3}" type="pres">
      <dgm:prSet presAssocID="{D73D07BC-E0FF-428D-9E64-23F1F82CBA5E}" presName="composite" presStyleCnt="0"/>
      <dgm:spPr/>
    </dgm:pt>
    <dgm:pt modelId="{7E589106-221C-4C58-8253-345E96D8E3CA}" type="pres">
      <dgm:prSet presAssocID="{D73D07BC-E0FF-428D-9E64-23F1F82CBA5E}" presName="background" presStyleLbl="node0" presStyleIdx="2" presStyleCnt="4"/>
      <dgm:spPr/>
    </dgm:pt>
    <dgm:pt modelId="{2FA28CE2-E4FC-40A3-82AA-915F6EB10160}" type="pres">
      <dgm:prSet presAssocID="{D73D07BC-E0FF-428D-9E64-23F1F82CBA5E}" presName="text" presStyleLbl="fgAcc0" presStyleIdx="2" presStyleCnt="4">
        <dgm:presLayoutVars>
          <dgm:chPref val="3"/>
        </dgm:presLayoutVars>
      </dgm:prSet>
      <dgm:spPr/>
    </dgm:pt>
    <dgm:pt modelId="{527B1858-C0E3-4320-BAED-4C0B88BAB74C}" type="pres">
      <dgm:prSet presAssocID="{D73D07BC-E0FF-428D-9E64-23F1F82CBA5E}" presName="hierChild2" presStyleCnt="0"/>
      <dgm:spPr/>
    </dgm:pt>
    <dgm:pt modelId="{2501C047-0464-4929-947A-EEC69B7036B6}" type="pres">
      <dgm:prSet presAssocID="{8CECF656-5579-4B35-8C1F-5A5FE050C66B}" presName="hierRoot1" presStyleCnt="0"/>
      <dgm:spPr/>
    </dgm:pt>
    <dgm:pt modelId="{D56CB41E-40E2-49AA-807C-0BB086F9DFAF}" type="pres">
      <dgm:prSet presAssocID="{8CECF656-5579-4B35-8C1F-5A5FE050C66B}" presName="composite" presStyleCnt="0"/>
      <dgm:spPr/>
    </dgm:pt>
    <dgm:pt modelId="{BB74C1FF-7719-4F95-AA97-85E360065BFA}" type="pres">
      <dgm:prSet presAssocID="{8CECF656-5579-4B35-8C1F-5A5FE050C66B}" presName="background" presStyleLbl="node0" presStyleIdx="3" presStyleCnt="4"/>
      <dgm:spPr/>
    </dgm:pt>
    <dgm:pt modelId="{4C0F1CE1-E7BB-45A4-B5CE-1D87FE681DF1}" type="pres">
      <dgm:prSet presAssocID="{8CECF656-5579-4B35-8C1F-5A5FE050C66B}" presName="text" presStyleLbl="fgAcc0" presStyleIdx="3" presStyleCnt="4">
        <dgm:presLayoutVars>
          <dgm:chPref val="3"/>
        </dgm:presLayoutVars>
      </dgm:prSet>
      <dgm:spPr/>
    </dgm:pt>
    <dgm:pt modelId="{F270C1CD-E792-4E05-BEDF-4F4F46596B44}" type="pres">
      <dgm:prSet presAssocID="{8CECF656-5579-4B35-8C1F-5A5FE050C66B}" presName="hierChild2" presStyleCnt="0"/>
      <dgm:spPr/>
    </dgm:pt>
  </dgm:ptLst>
  <dgm:cxnLst>
    <dgm:cxn modelId="{F5E4AD1F-747B-468C-AC44-C660F8AD5B9C}" srcId="{D969C5AE-7048-4AA2-9275-DD6D7EDE5C31}" destId="{8CECF656-5579-4B35-8C1F-5A5FE050C66B}" srcOrd="3" destOrd="0" parTransId="{C88C12AC-E316-442C-B7ED-9318D5C2C459}" sibTransId="{F112081D-AFEF-481D-B009-47224D90EC84}"/>
    <dgm:cxn modelId="{E1C43F39-61AB-435D-B4A5-D40FE725755C}" srcId="{D969C5AE-7048-4AA2-9275-DD6D7EDE5C31}" destId="{D73D07BC-E0FF-428D-9E64-23F1F82CBA5E}" srcOrd="2" destOrd="0" parTransId="{B8E29D30-289C-4EEA-A4BB-A797F320F9DE}" sibTransId="{3464B763-DA4E-4F00-8A9E-11BA9DB32738}"/>
    <dgm:cxn modelId="{1DF90166-5AB2-401F-BD6C-388B3E1CCC93}" type="presOf" srcId="{D969C5AE-7048-4AA2-9275-DD6D7EDE5C31}" destId="{72C016B3-E5CD-4FAF-8EB4-D6A8E1F67232}" srcOrd="0" destOrd="0" presId="urn:microsoft.com/office/officeart/2005/8/layout/hierarchy1"/>
    <dgm:cxn modelId="{8B4DF84C-51E6-420D-80DF-1AA87390C99A}" type="presOf" srcId="{8CECF656-5579-4B35-8C1F-5A5FE050C66B}" destId="{4C0F1CE1-E7BB-45A4-B5CE-1D87FE681DF1}" srcOrd="0" destOrd="0" presId="urn:microsoft.com/office/officeart/2005/8/layout/hierarchy1"/>
    <dgm:cxn modelId="{F0455B8E-19D7-4355-BB51-1B9B796B66A9}" type="presOf" srcId="{F7DAE8FA-86B6-4593-85E2-4392FDBA42CF}" destId="{2B7248CB-1BA6-4D19-B27C-EEA3C5AFA4D8}" srcOrd="0" destOrd="0" presId="urn:microsoft.com/office/officeart/2005/8/layout/hierarchy1"/>
    <dgm:cxn modelId="{2ACB0590-4427-45E1-B230-01F5A62D7D0D}" srcId="{D969C5AE-7048-4AA2-9275-DD6D7EDE5C31}" destId="{2CE1FF4E-EA2F-4E47-8E80-2E85FE1BB7B0}" srcOrd="0" destOrd="0" parTransId="{07293C8E-B1EE-4446-92E0-99BE8C2A0DE6}" sibTransId="{B01590D5-BC42-43AC-A8D3-51244F0C4CA0}"/>
    <dgm:cxn modelId="{9DA67EA3-277F-4930-B446-3DBAE10CD9DC}" srcId="{D969C5AE-7048-4AA2-9275-DD6D7EDE5C31}" destId="{F7DAE8FA-86B6-4593-85E2-4392FDBA42CF}" srcOrd="1" destOrd="0" parTransId="{11C49165-662B-47DD-82BC-2ECA4DC77BF5}" sibTransId="{36892AAE-F640-4060-9E6A-4AC2B04470A4}"/>
    <dgm:cxn modelId="{E871FEBD-722B-4684-9979-D1BFE2C6E427}" type="presOf" srcId="{2CE1FF4E-EA2F-4E47-8E80-2E85FE1BB7B0}" destId="{41DCC66F-81CB-4AA3-A51B-A0162E8CB979}" srcOrd="0" destOrd="0" presId="urn:microsoft.com/office/officeart/2005/8/layout/hierarchy1"/>
    <dgm:cxn modelId="{5CF023F9-DA9C-44C0-AC32-EE5D4CF0A22E}" type="presOf" srcId="{D73D07BC-E0FF-428D-9E64-23F1F82CBA5E}" destId="{2FA28CE2-E4FC-40A3-82AA-915F6EB10160}" srcOrd="0" destOrd="0" presId="urn:microsoft.com/office/officeart/2005/8/layout/hierarchy1"/>
    <dgm:cxn modelId="{2AD2001D-BF3B-4126-B5E8-E349F0B5BF69}" type="presParOf" srcId="{72C016B3-E5CD-4FAF-8EB4-D6A8E1F67232}" destId="{3C502B5F-7597-4F06-995D-CC52AADFA261}" srcOrd="0" destOrd="0" presId="urn:microsoft.com/office/officeart/2005/8/layout/hierarchy1"/>
    <dgm:cxn modelId="{6BF2842E-352A-4445-BB8F-D3AE12333AEF}" type="presParOf" srcId="{3C502B5F-7597-4F06-995D-CC52AADFA261}" destId="{925F2725-DB81-4C7A-95BA-0AD5F32E2D6F}" srcOrd="0" destOrd="0" presId="urn:microsoft.com/office/officeart/2005/8/layout/hierarchy1"/>
    <dgm:cxn modelId="{B10AB13E-AB3E-4E60-B889-D28FDC211382}" type="presParOf" srcId="{925F2725-DB81-4C7A-95BA-0AD5F32E2D6F}" destId="{C3C1CDA0-6945-4E76-9FB7-1E0F4C3B63B7}" srcOrd="0" destOrd="0" presId="urn:microsoft.com/office/officeart/2005/8/layout/hierarchy1"/>
    <dgm:cxn modelId="{8ED58713-FCA1-46ED-B6A3-0BF1FA0AC9F8}" type="presParOf" srcId="{925F2725-DB81-4C7A-95BA-0AD5F32E2D6F}" destId="{41DCC66F-81CB-4AA3-A51B-A0162E8CB979}" srcOrd="1" destOrd="0" presId="urn:microsoft.com/office/officeart/2005/8/layout/hierarchy1"/>
    <dgm:cxn modelId="{411CB0E1-1987-417F-BC2E-480D53531BC1}" type="presParOf" srcId="{3C502B5F-7597-4F06-995D-CC52AADFA261}" destId="{5E727B1B-C936-4FAB-BAE1-892F15DD95C5}" srcOrd="1" destOrd="0" presId="urn:microsoft.com/office/officeart/2005/8/layout/hierarchy1"/>
    <dgm:cxn modelId="{B04BCB2B-6A86-453F-9660-79EC41376B27}" type="presParOf" srcId="{72C016B3-E5CD-4FAF-8EB4-D6A8E1F67232}" destId="{64577CC9-E8B4-441C-A4B6-6FF57973BCA5}" srcOrd="1" destOrd="0" presId="urn:microsoft.com/office/officeart/2005/8/layout/hierarchy1"/>
    <dgm:cxn modelId="{FA4DFCA7-2C01-44C3-8A98-5FBC94ED8241}" type="presParOf" srcId="{64577CC9-E8B4-441C-A4B6-6FF57973BCA5}" destId="{76A1B140-B043-441F-956A-4EEC71D5BD00}" srcOrd="0" destOrd="0" presId="urn:microsoft.com/office/officeart/2005/8/layout/hierarchy1"/>
    <dgm:cxn modelId="{62455198-F549-4210-B3B6-B069E7063679}" type="presParOf" srcId="{76A1B140-B043-441F-956A-4EEC71D5BD00}" destId="{4F94E02E-6164-4AC3-827B-17F0F43FFD6D}" srcOrd="0" destOrd="0" presId="urn:microsoft.com/office/officeart/2005/8/layout/hierarchy1"/>
    <dgm:cxn modelId="{E7E5AD2A-8C92-4DC0-9761-E65173D22AD5}" type="presParOf" srcId="{76A1B140-B043-441F-956A-4EEC71D5BD00}" destId="{2B7248CB-1BA6-4D19-B27C-EEA3C5AFA4D8}" srcOrd="1" destOrd="0" presId="urn:microsoft.com/office/officeart/2005/8/layout/hierarchy1"/>
    <dgm:cxn modelId="{884D7EDA-36EB-4DAD-BCAE-8E86ECE89814}" type="presParOf" srcId="{64577CC9-E8B4-441C-A4B6-6FF57973BCA5}" destId="{C8BFAA8B-968D-494C-B756-435D0A879F98}" srcOrd="1" destOrd="0" presId="urn:microsoft.com/office/officeart/2005/8/layout/hierarchy1"/>
    <dgm:cxn modelId="{0DDF0BA3-A168-468F-9526-D3381CE15E70}" type="presParOf" srcId="{72C016B3-E5CD-4FAF-8EB4-D6A8E1F67232}" destId="{1807FFDF-EB5D-400A-B290-D0C44135C907}" srcOrd="2" destOrd="0" presId="urn:microsoft.com/office/officeart/2005/8/layout/hierarchy1"/>
    <dgm:cxn modelId="{1DE3089B-1DF4-4BB9-92E8-249AB69BCD5E}" type="presParOf" srcId="{1807FFDF-EB5D-400A-B290-D0C44135C907}" destId="{19D1C883-5622-4AFD-8D9D-897EBE6BD8F3}" srcOrd="0" destOrd="0" presId="urn:microsoft.com/office/officeart/2005/8/layout/hierarchy1"/>
    <dgm:cxn modelId="{0E1C617E-DA33-4750-BEFC-B620A2E1F26D}" type="presParOf" srcId="{19D1C883-5622-4AFD-8D9D-897EBE6BD8F3}" destId="{7E589106-221C-4C58-8253-345E96D8E3CA}" srcOrd="0" destOrd="0" presId="urn:microsoft.com/office/officeart/2005/8/layout/hierarchy1"/>
    <dgm:cxn modelId="{51A8966A-6246-4BF4-AF8D-224FAB7F6915}" type="presParOf" srcId="{19D1C883-5622-4AFD-8D9D-897EBE6BD8F3}" destId="{2FA28CE2-E4FC-40A3-82AA-915F6EB10160}" srcOrd="1" destOrd="0" presId="urn:microsoft.com/office/officeart/2005/8/layout/hierarchy1"/>
    <dgm:cxn modelId="{B2C066B1-1570-47B4-8C59-CAF655456B58}" type="presParOf" srcId="{1807FFDF-EB5D-400A-B290-D0C44135C907}" destId="{527B1858-C0E3-4320-BAED-4C0B88BAB74C}" srcOrd="1" destOrd="0" presId="urn:microsoft.com/office/officeart/2005/8/layout/hierarchy1"/>
    <dgm:cxn modelId="{98852D08-3D77-4CBC-9847-079842E0E81F}" type="presParOf" srcId="{72C016B3-E5CD-4FAF-8EB4-D6A8E1F67232}" destId="{2501C047-0464-4929-947A-EEC69B7036B6}" srcOrd="3" destOrd="0" presId="urn:microsoft.com/office/officeart/2005/8/layout/hierarchy1"/>
    <dgm:cxn modelId="{751E4BC2-7D07-43CC-98C2-E987B2FC1966}" type="presParOf" srcId="{2501C047-0464-4929-947A-EEC69B7036B6}" destId="{D56CB41E-40E2-49AA-807C-0BB086F9DFAF}" srcOrd="0" destOrd="0" presId="urn:microsoft.com/office/officeart/2005/8/layout/hierarchy1"/>
    <dgm:cxn modelId="{1068594A-8911-4C85-A2F9-46698819B57E}" type="presParOf" srcId="{D56CB41E-40E2-49AA-807C-0BB086F9DFAF}" destId="{BB74C1FF-7719-4F95-AA97-85E360065BFA}" srcOrd="0" destOrd="0" presId="urn:microsoft.com/office/officeart/2005/8/layout/hierarchy1"/>
    <dgm:cxn modelId="{83B2D573-45CE-4F8C-B346-26BFC8FE3A82}" type="presParOf" srcId="{D56CB41E-40E2-49AA-807C-0BB086F9DFAF}" destId="{4C0F1CE1-E7BB-45A4-B5CE-1D87FE681DF1}" srcOrd="1" destOrd="0" presId="urn:microsoft.com/office/officeart/2005/8/layout/hierarchy1"/>
    <dgm:cxn modelId="{3D74004D-D414-4FBA-A89E-87CDC3B7D587}" type="presParOf" srcId="{2501C047-0464-4929-947A-EEC69B7036B6}" destId="{F270C1CD-E792-4E05-BEDF-4F4F46596B4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5C4019-4D3E-47CC-A1C5-980C27E88B29}"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9B4AE4BB-65F4-4C76-8383-D94D6DC46C91}">
      <dgm:prSet/>
      <dgm:spPr/>
      <dgm:t>
        <a:bodyPr/>
        <a:lstStyle/>
        <a:p>
          <a:r>
            <a:rPr lang="es-CL"/>
            <a:t>Se apreciaron dificultades en la identificación e interpretación en lo tocante a la aplicación de los tipos penales en algunas causas o procesos. </a:t>
          </a:r>
          <a:endParaRPr lang="en-US"/>
        </a:p>
      </dgm:t>
    </dgm:pt>
    <dgm:pt modelId="{605E4C34-581C-4768-8DD2-0EF8D70917BE}" type="parTrans" cxnId="{493FF61F-7031-4936-8DCE-CFDAE449CC44}">
      <dgm:prSet/>
      <dgm:spPr/>
      <dgm:t>
        <a:bodyPr/>
        <a:lstStyle/>
        <a:p>
          <a:endParaRPr lang="en-US"/>
        </a:p>
      </dgm:t>
    </dgm:pt>
    <dgm:pt modelId="{3A0BBE62-0B41-47EA-B50C-A44A19F367C7}" type="sibTrans" cxnId="{493FF61F-7031-4936-8DCE-CFDAE449CC44}">
      <dgm:prSet/>
      <dgm:spPr/>
      <dgm:t>
        <a:bodyPr/>
        <a:lstStyle/>
        <a:p>
          <a:endParaRPr lang="en-US"/>
        </a:p>
      </dgm:t>
    </dgm:pt>
    <dgm:pt modelId="{FBCD9FF0-5136-46CD-9119-07130BF80746}">
      <dgm:prSet/>
      <dgm:spPr/>
      <dgm:t>
        <a:bodyPr/>
        <a:lstStyle/>
        <a:p>
          <a:r>
            <a:rPr lang="es-CL" dirty="0"/>
            <a:t>En la aplicación de las normas de carácter administrativas por las entidades que regulan el ambiente, se apreció que fueron objeto de recursos por inconstitucional.</a:t>
          </a:r>
          <a:endParaRPr lang="en-US" dirty="0"/>
        </a:p>
      </dgm:t>
    </dgm:pt>
    <dgm:pt modelId="{C0CC68F5-2468-4E37-AD0D-DAC3C2AE9A11}" type="parTrans" cxnId="{2BE7C9CF-8B8E-4238-9A4D-75B0BC61090E}">
      <dgm:prSet/>
      <dgm:spPr/>
      <dgm:t>
        <a:bodyPr/>
        <a:lstStyle/>
        <a:p>
          <a:endParaRPr lang="en-US"/>
        </a:p>
      </dgm:t>
    </dgm:pt>
    <dgm:pt modelId="{DBFB5A30-32C9-41DA-9D88-8C7BA2B23F99}" type="sibTrans" cxnId="{2BE7C9CF-8B8E-4238-9A4D-75B0BC61090E}">
      <dgm:prSet/>
      <dgm:spPr/>
      <dgm:t>
        <a:bodyPr/>
        <a:lstStyle/>
        <a:p>
          <a:endParaRPr lang="en-US"/>
        </a:p>
      </dgm:t>
    </dgm:pt>
    <dgm:pt modelId="{BE55C00D-4A83-4AC4-A262-624D2306633D}">
      <dgm:prSet/>
      <dgm:spPr/>
      <dgm:t>
        <a:bodyPr/>
        <a:lstStyle/>
        <a:p>
          <a:r>
            <a:rPr lang="es-CL" dirty="0"/>
            <a:t>En la revisión de las sentencias de carácter jurisprudencial, se identificaron insuficiencias en la aplicación de la norma en las etapas de investigación y acusación, así como en la valoración de las pruebas. </a:t>
          </a:r>
          <a:endParaRPr lang="en-US" dirty="0"/>
        </a:p>
      </dgm:t>
    </dgm:pt>
    <dgm:pt modelId="{948C410E-4854-4A4D-AD16-7053136CFADE}" type="parTrans" cxnId="{A9C5C7A4-D1FD-4DE0-8DC2-8574F5819426}">
      <dgm:prSet/>
      <dgm:spPr/>
      <dgm:t>
        <a:bodyPr/>
        <a:lstStyle/>
        <a:p>
          <a:endParaRPr lang="en-US"/>
        </a:p>
      </dgm:t>
    </dgm:pt>
    <dgm:pt modelId="{34964004-A691-4D86-A723-2BCD4B6D745B}" type="sibTrans" cxnId="{A9C5C7A4-D1FD-4DE0-8DC2-8574F5819426}">
      <dgm:prSet/>
      <dgm:spPr/>
      <dgm:t>
        <a:bodyPr/>
        <a:lstStyle/>
        <a:p>
          <a:endParaRPr lang="en-US"/>
        </a:p>
      </dgm:t>
    </dgm:pt>
    <dgm:pt modelId="{6D1F48A2-2CB9-49FE-9F75-65F2C72F8E42}">
      <dgm:prSet/>
      <dgm:spPr/>
      <dgm:t>
        <a:bodyPr/>
        <a:lstStyle/>
        <a:p>
          <a:r>
            <a:rPr lang="es-CL"/>
            <a:t>En las consideraciones emitidas por las Cortes Supremas de Justicias en sus sentencias, señalan de manera reiterativa problemas en la aplicación de la justicia ambiental desde el punto de vista de la identificación de los tipos penales.</a:t>
          </a:r>
          <a:endParaRPr lang="en-US"/>
        </a:p>
      </dgm:t>
    </dgm:pt>
    <dgm:pt modelId="{1A39105C-866A-4FEB-90C3-1CA9E9793705}" type="parTrans" cxnId="{9B5C2ECF-85CB-4C18-A9DA-2F7516E5219C}">
      <dgm:prSet/>
      <dgm:spPr/>
      <dgm:t>
        <a:bodyPr/>
        <a:lstStyle/>
        <a:p>
          <a:endParaRPr lang="en-US"/>
        </a:p>
      </dgm:t>
    </dgm:pt>
    <dgm:pt modelId="{1CEAE569-9061-48FD-B2AA-A97463E2BDFB}" type="sibTrans" cxnId="{9B5C2ECF-85CB-4C18-A9DA-2F7516E5219C}">
      <dgm:prSet/>
      <dgm:spPr/>
      <dgm:t>
        <a:bodyPr/>
        <a:lstStyle/>
        <a:p>
          <a:endParaRPr lang="en-US"/>
        </a:p>
      </dgm:t>
    </dgm:pt>
    <dgm:pt modelId="{22111F66-B66E-4B09-AEAF-4DCEE9592C85}" type="pres">
      <dgm:prSet presAssocID="{165C4019-4D3E-47CC-A1C5-980C27E88B29}" presName="Name0" presStyleCnt="0">
        <dgm:presLayoutVars>
          <dgm:dir/>
          <dgm:animLvl val="lvl"/>
          <dgm:resizeHandles val="exact"/>
        </dgm:presLayoutVars>
      </dgm:prSet>
      <dgm:spPr/>
    </dgm:pt>
    <dgm:pt modelId="{9A343AEB-DC3F-457D-8FBB-5DD2657C0515}" type="pres">
      <dgm:prSet presAssocID="{6D1F48A2-2CB9-49FE-9F75-65F2C72F8E42}" presName="boxAndChildren" presStyleCnt="0"/>
      <dgm:spPr/>
    </dgm:pt>
    <dgm:pt modelId="{840A0A64-1457-4457-A22E-270A46A5418D}" type="pres">
      <dgm:prSet presAssocID="{6D1F48A2-2CB9-49FE-9F75-65F2C72F8E42}" presName="parentTextBox" presStyleLbl="node1" presStyleIdx="0" presStyleCnt="4"/>
      <dgm:spPr/>
    </dgm:pt>
    <dgm:pt modelId="{055A0F29-ECEC-4DD5-901E-349F0BC80BF4}" type="pres">
      <dgm:prSet presAssocID="{34964004-A691-4D86-A723-2BCD4B6D745B}" presName="sp" presStyleCnt="0"/>
      <dgm:spPr/>
    </dgm:pt>
    <dgm:pt modelId="{FC1C56C8-60BF-43A3-A518-2B19DEF491B2}" type="pres">
      <dgm:prSet presAssocID="{BE55C00D-4A83-4AC4-A262-624D2306633D}" presName="arrowAndChildren" presStyleCnt="0"/>
      <dgm:spPr/>
    </dgm:pt>
    <dgm:pt modelId="{A47809B7-FCFB-4CE9-A715-410ED6EED508}" type="pres">
      <dgm:prSet presAssocID="{BE55C00D-4A83-4AC4-A262-624D2306633D}" presName="parentTextArrow" presStyleLbl="node1" presStyleIdx="1" presStyleCnt="4"/>
      <dgm:spPr/>
    </dgm:pt>
    <dgm:pt modelId="{A7B4173D-EE8B-4B20-929B-D60194A6F276}" type="pres">
      <dgm:prSet presAssocID="{DBFB5A30-32C9-41DA-9D88-8C7BA2B23F99}" presName="sp" presStyleCnt="0"/>
      <dgm:spPr/>
    </dgm:pt>
    <dgm:pt modelId="{2B4F602B-20F6-4DDD-8411-CE09A2DF14EB}" type="pres">
      <dgm:prSet presAssocID="{FBCD9FF0-5136-46CD-9119-07130BF80746}" presName="arrowAndChildren" presStyleCnt="0"/>
      <dgm:spPr/>
    </dgm:pt>
    <dgm:pt modelId="{B80C78A3-1B3F-4CB3-A9FB-F6B5DE96AE83}" type="pres">
      <dgm:prSet presAssocID="{FBCD9FF0-5136-46CD-9119-07130BF80746}" presName="parentTextArrow" presStyleLbl="node1" presStyleIdx="2" presStyleCnt="4"/>
      <dgm:spPr/>
    </dgm:pt>
    <dgm:pt modelId="{ED81F29F-8488-4781-853F-450120069D6E}" type="pres">
      <dgm:prSet presAssocID="{3A0BBE62-0B41-47EA-B50C-A44A19F367C7}" presName="sp" presStyleCnt="0"/>
      <dgm:spPr/>
    </dgm:pt>
    <dgm:pt modelId="{38EB252F-278B-49B2-9ED9-6FCBD582C84E}" type="pres">
      <dgm:prSet presAssocID="{9B4AE4BB-65F4-4C76-8383-D94D6DC46C91}" presName="arrowAndChildren" presStyleCnt="0"/>
      <dgm:spPr/>
    </dgm:pt>
    <dgm:pt modelId="{4348AFFD-09D2-4797-B0BB-1E479D4F5748}" type="pres">
      <dgm:prSet presAssocID="{9B4AE4BB-65F4-4C76-8383-D94D6DC46C91}" presName="parentTextArrow" presStyleLbl="node1" presStyleIdx="3" presStyleCnt="4"/>
      <dgm:spPr/>
    </dgm:pt>
  </dgm:ptLst>
  <dgm:cxnLst>
    <dgm:cxn modelId="{B69E0715-8122-4039-9017-60E8A49A0B57}" type="presOf" srcId="{9B4AE4BB-65F4-4C76-8383-D94D6DC46C91}" destId="{4348AFFD-09D2-4797-B0BB-1E479D4F5748}" srcOrd="0" destOrd="0" presId="urn:microsoft.com/office/officeart/2005/8/layout/process4"/>
    <dgm:cxn modelId="{493FF61F-7031-4936-8DCE-CFDAE449CC44}" srcId="{165C4019-4D3E-47CC-A1C5-980C27E88B29}" destId="{9B4AE4BB-65F4-4C76-8383-D94D6DC46C91}" srcOrd="0" destOrd="0" parTransId="{605E4C34-581C-4768-8DD2-0EF8D70917BE}" sibTransId="{3A0BBE62-0B41-47EA-B50C-A44A19F367C7}"/>
    <dgm:cxn modelId="{7AFFC12F-2703-4AC0-9EAD-DE6195AE4B87}" type="presOf" srcId="{165C4019-4D3E-47CC-A1C5-980C27E88B29}" destId="{22111F66-B66E-4B09-AEAF-4DCEE9592C85}" srcOrd="0" destOrd="0" presId="urn:microsoft.com/office/officeart/2005/8/layout/process4"/>
    <dgm:cxn modelId="{7778A961-B7D1-461C-915C-E5DDE9E9F98C}" type="presOf" srcId="{BE55C00D-4A83-4AC4-A262-624D2306633D}" destId="{A47809B7-FCFB-4CE9-A715-410ED6EED508}" srcOrd="0" destOrd="0" presId="urn:microsoft.com/office/officeart/2005/8/layout/process4"/>
    <dgm:cxn modelId="{48855D8D-571D-4A1E-B19B-234765B6B964}" type="presOf" srcId="{6D1F48A2-2CB9-49FE-9F75-65F2C72F8E42}" destId="{840A0A64-1457-4457-A22E-270A46A5418D}" srcOrd="0" destOrd="0" presId="urn:microsoft.com/office/officeart/2005/8/layout/process4"/>
    <dgm:cxn modelId="{A9C5C7A4-D1FD-4DE0-8DC2-8574F5819426}" srcId="{165C4019-4D3E-47CC-A1C5-980C27E88B29}" destId="{BE55C00D-4A83-4AC4-A262-624D2306633D}" srcOrd="2" destOrd="0" parTransId="{948C410E-4854-4A4D-AD16-7053136CFADE}" sibTransId="{34964004-A691-4D86-A723-2BCD4B6D745B}"/>
    <dgm:cxn modelId="{CABE19A6-3DB0-49F3-AACD-D4F1A4459DEE}" type="presOf" srcId="{FBCD9FF0-5136-46CD-9119-07130BF80746}" destId="{B80C78A3-1B3F-4CB3-A9FB-F6B5DE96AE83}" srcOrd="0" destOrd="0" presId="urn:microsoft.com/office/officeart/2005/8/layout/process4"/>
    <dgm:cxn modelId="{9B5C2ECF-85CB-4C18-A9DA-2F7516E5219C}" srcId="{165C4019-4D3E-47CC-A1C5-980C27E88B29}" destId="{6D1F48A2-2CB9-49FE-9F75-65F2C72F8E42}" srcOrd="3" destOrd="0" parTransId="{1A39105C-866A-4FEB-90C3-1CA9E9793705}" sibTransId="{1CEAE569-9061-48FD-B2AA-A97463E2BDFB}"/>
    <dgm:cxn modelId="{2BE7C9CF-8B8E-4238-9A4D-75B0BC61090E}" srcId="{165C4019-4D3E-47CC-A1C5-980C27E88B29}" destId="{FBCD9FF0-5136-46CD-9119-07130BF80746}" srcOrd="1" destOrd="0" parTransId="{C0CC68F5-2468-4E37-AD0D-DAC3C2AE9A11}" sibTransId="{DBFB5A30-32C9-41DA-9D88-8C7BA2B23F99}"/>
    <dgm:cxn modelId="{47F3EB69-3184-4991-8717-E90651CF0D16}" type="presParOf" srcId="{22111F66-B66E-4B09-AEAF-4DCEE9592C85}" destId="{9A343AEB-DC3F-457D-8FBB-5DD2657C0515}" srcOrd="0" destOrd="0" presId="urn:microsoft.com/office/officeart/2005/8/layout/process4"/>
    <dgm:cxn modelId="{6D6770D1-C93E-41A9-BD16-5CAF4CA6B63F}" type="presParOf" srcId="{9A343AEB-DC3F-457D-8FBB-5DD2657C0515}" destId="{840A0A64-1457-4457-A22E-270A46A5418D}" srcOrd="0" destOrd="0" presId="urn:microsoft.com/office/officeart/2005/8/layout/process4"/>
    <dgm:cxn modelId="{7DDB2CCE-BCB7-41B2-9F63-809EDB9E98CF}" type="presParOf" srcId="{22111F66-B66E-4B09-AEAF-4DCEE9592C85}" destId="{055A0F29-ECEC-4DD5-901E-349F0BC80BF4}" srcOrd="1" destOrd="0" presId="urn:microsoft.com/office/officeart/2005/8/layout/process4"/>
    <dgm:cxn modelId="{A320B42E-ECF9-4183-9CFD-06649C8B1610}" type="presParOf" srcId="{22111F66-B66E-4B09-AEAF-4DCEE9592C85}" destId="{FC1C56C8-60BF-43A3-A518-2B19DEF491B2}" srcOrd="2" destOrd="0" presId="urn:microsoft.com/office/officeart/2005/8/layout/process4"/>
    <dgm:cxn modelId="{705EB999-6E38-49CE-B4FD-0AB89B7E5F0D}" type="presParOf" srcId="{FC1C56C8-60BF-43A3-A518-2B19DEF491B2}" destId="{A47809B7-FCFB-4CE9-A715-410ED6EED508}" srcOrd="0" destOrd="0" presId="urn:microsoft.com/office/officeart/2005/8/layout/process4"/>
    <dgm:cxn modelId="{ACCF5EB2-5F93-45D0-BF54-A6DF500F0A42}" type="presParOf" srcId="{22111F66-B66E-4B09-AEAF-4DCEE9592C85}" destId="{A7B4173D-EE8B-4B20-929B-D60194A6F276}" srcOrd="3" destOrd="0" presId="urn:microsoft.com/office/officeart/2005/8/layout/process4"/>
    <dgm:cxn modelId="{46DD8148-9146-44D7-A7F1-2AF15C882D73}" type="presParOf" srcId="{22111F66-B66E-4B09-AEAF-4DCEE9592C85}" destId="{2B4F602B-20F6-4DDD-8411-CE09A2DF14EB}" srcOrd="4" destOrd="0" presId="urn:microsoft.com/office/officeart/2005/8/layout/process4"/>
    <dgm:cxn modelId="{794DFD64-7425-4ED8-A6FC-CAFEF11C7DF4}" type="presParOf" srcId="{2B4F602B-20F6-4DDD-8411-CE09A2DF14EB}" destId="{B80C78A3-1B3F-4CB3-A9FB-F6B5DE96AE83}" srcOrd="0" destOrd="0" presId="urn:microsoft.com/office/officeart/2005/8/layout/process4"/>
    <dgm:cxn modelId="{C37A18F7-28BA-43DF-AB31-B5DE579302BE}" type="presParOf" srcId="{22111F66-B66E-4B09-AEAF-4DCEE9592C85}" destId="{ED81F29F-8488-4781-853F-450120069D6E}" srcOrd="5" destOrd="0" presId="urn:microsoft.com/office/officeart/2005/8/layout/process4"/>
    <dgm:cxn modelId="{2256767B-E7E0-4AFF-966B-AC5202267F1E}" type="presParOf" srcId="{22111F66-B66E-4B09-AEAF-4DCEE9592C85}" destId="{38EB252F-278B-49B2-9ED9-6FCBD582C84E}" srcOrd="6" destOrd="0" presId="urn:microsoft.com/office/officeart/2005/8/layout/process4"/>
    <dgm:cxn modelId="{40CB58E4-8753-4A55-9F3F-C97AF519E87D}" type="presParOf" srcId="{38EB252F-278B-49B2-9ED9-6FCBD582C84E}" destId="{4348AFFD-09D2-4797-B0BB-1E479D4F574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B7D84D9-0DAE-45B2-A5A2-F47D8741220C}" type="doc">
      <dgm:prSet loTypeId="urn:microsoft.com/office/officeart/2005/8/layout/vList3" loCatId="list" qsTypeId="urn:microsoft.com/office/officeart/2005/8/quickstyle/simple1" qsCatId="simple" csTypeId="urn:microsoft.com/office/officeart/2005/8/colors/accent3_1" csCatId="accent3" phldr="1"/>
      <dgm:spPr/>
      <dgm:t>
        <a:bodyPr/>
        <a:lstStyle/>
        <a:p>
          <a:endParaRPr lang="en-US"/>
        </a:p>
      </dgm:t>
    </dgm:pt>
    <dgm:pt modelId="{E0E22B32-EBBA-4CBB-A539-C1E0C93D7984}">
      <dgm:prSet/>
      <dgm:spPr/>
      <dgm:t>
        <a:bodyPr/>
        <a:lstStyle/>
        <a:p>
          <a:r>
            <a:rPr lang="es-CL" dirty="0"/>
            <a:t>En las entrevistas a funcionarios, del ministerio publico, jueces y  magistrados, manifestaron dificultades en las capacidades técnicas relacionadas con la aplicación de la norma y la valoración de la prueba </a:t>
          </a:r>
          <a:endParaRPr lang="en-US" dirty="0"/>
        </a:p>
      </dgm:t>
    </dgm:pt>
    <dgm:pt modelId="{F8123792-D4CA-4905-A573-525E2EC0E8FD}" type="parTrans" cxnId="{F70FFA79-8A8E-424D-A7C7-7DA801CABC75}">
      <dgm:prSet/>
      <dgm:spPr/>
      <dgm:t>
        <a:bodyPr/>
        <a:lstStyle/>
        <a:p>
          <a:endParaRPr lang="en-US"/>
        </a:p>
      </dgm:t>
    </dgm:pt>
    <dgm:pt modelId="{7BA79751-AA33-4356-8BB5-F3E246737C1A}" type="sibTrans" cxnId="{F70FFA79-8A8E-424D-A7C7-7DA801CABC75}">
      <dgm:prSet/>
      <dgm:spPr/>
      <dgm:t>
        <a:bodyPr/>
        <a:lstStyle/>
        <a:p>
          <a:endParaRPr lang="en-US"/>
        </a:p>
      </dgm:t>
    </dgm:pt>
    <dgm:pt modelId="{29DCCD82-4EF4-44C0-85C7-354D09E06778}">
      <dgm:prSet/>
      <dgm:spPr/>
      <dgm:t>
        <a:bodyPr/>
        <a:lstStyle/>
        <a:p>
          <a:r>
            <a:rPr lang="es-CL" dirty="0"/>
            <a:t>Existe falta de sistematicidad en procesos de capacitación y en la socialización de experiencias con los operadores de la justicia ambientales</a:t>
          </a:r>
          <a:endParaRPr lang="en-US" dirty="0"/>
        </a:p>
      </dgm:t>
    </dgm:pt>
    <dgm:pt modelId="{C7EA46DA-FBE1-45D4-81E2-2B96A4B87D9A}" type="parTrans" cxnId="{12AC069E-3A1B-4009-B088-9AD5D3445C5F}">
      <dgm:prSet/>
      <dgm:spPr/>
      <dgm:t>
        <a:bodyPr/>
        <a:lstStyle/>
        <a:p>
          <a:endParaRPr lang="en-US"/>
        </a:p>
      </dgm:t>
    </dgm:pt>
    <dgm:pt modelId="{94DBABA8-6C94-4824-9913-226D893D838F}" type="sibTrans" cxnId="{12AC069E-3A1B-4009-B088-9AD5D3445C5F}">
      <dgm:prSet/>
      <dgm:spPr/>
      <dgm:t>
        <a:bodyPr/>
        <a:lstStyle/>
        <a:p>
          <a:endParaRPr lang="en-US"/>
        </a:p>
      </dgm:t>
    </dgm:pt>
    <dgm:pt modelId="{7455A05A-06C8-4242-ADE5-43EE67F65A3F}">
      <dgm:prSet/>
      <dgm:spPr/>
      <dgm:t>
        <a:bodyPr/>
        <a:lstStyle/>
        <a:p>
          <a:r>
            <a:rPr lang="es-CL" dirty="0"/>
            <a:t>Bajo nivel de importancia de los órganos jurisdiccionales en los procesos relacionados con los delitos contra el medio ambiente.</a:t>
          </a:r>
          <a:endParaRPr lang="en-US" dirty="0"/>
        </a:p>
      </dgm:t>
    </dgm:pt>
    <dgm:pt modelId="{2C3DD29E-4152-41F9-B756-A2B62D5419DD}" type="parTrans" cxnId="{39D7FE89-5317-4A46-8CE6-4CE5FAC2E621}">
      <dgm:prSet/>
      <dgm:spPr/>
      <dgm:t>
        <a:bodyPr/>
        <a:lstStyle/>
        <a:p>
          <a:endParaRPr lang="en-US"/>
        </a:p>
      </dgm:t>
    </dgm:pt>
    <dgm:pt modelId="{ADA9D0C5-6BF6-4F6F-AE94-C6704AA5B768}" type="sibTrans" cxnId="{39D7FE89-5317-4A46-8CE6-4CE5FAC2E621}">
      <dgm:prSet/>
      <dgm:spPr/>
      <dgm:t>
        <a:bodyPr/>
        <a:lstStyle/>
        <a:p>
          <a:endParaRPr lang="en-US"/>
        </a:p>
      </dgm:t>
    </dgm:pt>
    <dgm:pt modelId="{39DFD5CB-8212-49FA-9EA8-EAD92B3D4486}">
      <dgm:prSet/>
      <dgm:spPr/>
      <dgm:t>
        <a:bodyPr/>
        <a:lstStyle/>
        <a:p>
          <a:r>
            <a:rPr lang="es-CL"/>
            <a:t>No en todos los países existen las unidades especializados para atender los delitos contra el medio ambiente, ello implica que los fiscales tienen una carga de trabajo con diferentes tipos penales que van desde delitos comunes hasta los relacionados con el medio ambiente.</a:t>
          </a:r>
          <a:endParaRPr lang="en-US"/>
        </a:p>
      </dgm:t>
    </dgm:pt>
    <dgm:pt modelId="{D72232E1-8AC7-4733-8FFD-F88EF84FCCDB}" type="parTrans" cxnId="{74CB8580-263D-4866-B633-007103B68AAF}">
      <dgm:prSet/>
      <dgm:spPr/>
      <dgm:t>
        <a:bodyPr/>
        <a:lstStyle/>
        <a:p>
          <a:endParaRPr lang="en-US"/>
        </a:p>
      </dgm:t>
    </dgm:pt>
    <dgm:pt modelId="{57A90BB8-B737-4092-A76E-E73B2F66ADC7}" type="sibTrans" cxnId="{74CB8580-263D-4866-B633-007103B68AAF}">
      <dgm:prSet/>
      <dgm:spPr/>
      <dgm:t>
        <a:bodyPr/>
        <a:lstStyle/>
        <a:p>
          <a:endParaRPr lang="en-US"/>
        </a:p>
      </dgm:t>
    </dgm:pt>
    <dgm:pt modelId="{655E29AC-613E-47F6-A7B9-BCDDA1C00615}" type="pres">
      <dgm:prSet presAssocID="{DB7D84D9-0DAE-45B2-A5A2-F47D8741220C}" presName="linearFlow" presStyleCnt="0">
        <dgm:presLayoutVars>
          <dgm:dir/>
          <dgm:resizeHandles val="exact"/>
        </dgm:presLayoutVars>
      </dgm:prSet>
      <dgm:spPr/>
    </dgm:pt>
    <dgm:pt modelId="{AE866496-83B7-490B-9EC6-DF4C24BBE610}" type="pres">
      <dgm:prSet presAssocID="{E0E22B32-EBBA-4CBB-A539-C1E0C93D7984}" presName="composite" presStyleCnt="0"/>
      <dgm:spPr/>
    </dgm:pt>
    <dgm:pt modelId="{FCC2BD16-7D0C-44CB-9057-41E5214F155D}" type="pres">
      <dgm:prSet presAssocID="{E0E22B32-EBBA-4CBB-A539-C1E0C93D7984}" presName="imgShp" presStyleLbl="fgImgPlace1" presStyleIdx="0" presStyleCnt="4" custLinFactNeighborX="-797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lanza de la justicia con relleno sólido"/>
        </a:ext>
      </dgm:extLst>
    </dgm:pt>
    <dgm:pt modelId="{E24C5F3B-D0E9-471D-91F5-F1C3A52EE84D}" type="pres">
      <dgm:prSet presAssocID="{E0E22B32-EBBA-4CBB-A539-C1E0C93D7984}" presName="txShp" presStyleLbl="node1" presStyleIdx="0" presStyleCnt="4">
        <dgm:presLayoutVars>
          <dgm:bulletEnabled val="1"/>
        </dgm:presLayoutVars>
      </dgm:prSet>
      <dgm:spPr/>
    </dgm:pt>
    <dgm:pt modelId="{1F59A453-C1BA-4BC8-A2A6-BE1A6762AAC4}" type="pres">
      <dgm:prSet presAssocID="{7BA79751-AA33-4356-8BB5-F3E246737C1A}" presName="spacing" presStyleCnt="0"/>
      <dgm:spPr/>
    </dgm:pt>
    <dgm:pt modelId="{16F61BA7-CB73-43A5-A0DE-75FE859B1619}" type="pres">
      <dgm:prSet presAssocID="{29DCCD82-4EF4-44C0-85C7-354D09E06778}" presName="composite" presStyleCnt="0"/>
      <dgm:spPr/>
    </dgm:pt>
    <dgm:pt modelId="{69FD5C57-0873-43F9-9E87-5585854B0034}" type="pres">
      <dgm:prSet presAssocID="{29DCCD82-4EF4-44C0-85C7-354D09E06778}" presName="imgShp" presStyleLbl="fgImgPlace1" presStyleIdx="1" presStyleCnt="4" custLinFactNeighborX="-79716" custLinFactNeighborY="-181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Aula de clases contorno"/>
        </a:ext>
      </dgm:extLst>
    </dgm:pt>
    <dgm:pt modelId="{2FC47EA6-58A6-44C4-96E3-76E4027A36F5}" type="pres">
      <dgm:prSet presAssocID="{29DCCD82-4EF4-44C0-85C7-354D09E06778}" presName="txShp" presStyleLbl="node1" presStyleIdx="1" presStyleCnt="4">
        <dgm:presLayoutVars>
          <dgm:bulletEnabled val="1"/>
        </dgm:presLayoutVars>
      </dgm:prSet>
      <dgm:spPr/>
    </dgm:pt>
    <dgm:pt modelId="{01A0D24E-9940-49E6-9037-525F8770288F}" type="pres">
      <dgm:prSet presAssocID="{94DBABA8-6C94-4824-9913-226D893D838F}" presName="spacing" presStyleCnt="0"/>
      <dgm:spPr/>
    </dgm:pt>
    <dgm:pt modelId="{6FD45DE6-33E3-4C8B-8023-A9D07F0A0803}" type="pres">
      <dgm:prSet presAssocID="{7455A05A-06C8-4242-ADE5-43EE67F65A3F}" presName="composite" presStyleCnt="0"/>
      <dgm:spPr/>
    </dgm:pt>
    <dgm:pt modelId="{FD5765FF-6CE0-4051-9F1F-E3BC477FF6B3}" type="pres">
      <dgm:prSet presAssocID="{7455A05A-06C8-4242-ADE5-43EE67F65A3F}" presName="imgShp" presStyleLbl="fgImgPlace1" presStyleIdx="2" presStyleCnt="4" custLinFactNeighborX="-84245" custLinFactNeighborY="-362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ribunal con relleno sólido"/>
        </a:ext>
      </dgm:extLst>
    </dgm:pt>
    <dgm:pt modelId="{2E3E9A5F-D31F-4105-8F9C-E9E8C875A250}" type="pres">
      <dgm:prSet presAssocID="{7455A05A-06C8-4242-ADE5-43EE67F65A3F}" presName="txShp" presStyleLbl="node1" presStyleIdx="2" presStyleCnt="4">
        <dgm:presLayoutVars>
          <dgm:bulletEnabled val="1"/>
        </dgm:presLayoutVars>
      </dgm:prSet>
      <dgm:spPr/>
    </dgm:pt>
    <dgm:pt modelId="{F865E52C-A812-4B98-A6D8-147FBE7D057F}" type="pres">
      <dgm:prSet presAssocID="{ADA9D0C5-6BF6-4F6F-AE94-C6704AA5B768}" presName="spacing" presStyleCnt="0"/>
      <dgm:spPr/>
    </dgm:pt>
    <dgm:pt modelId="{F502DA28-9912-4F59-B83B-8883D63D9D8C}" type="pres">
      <dgm:prSet presAssocID="{39DFD5CB-8212-49FA-9EA8-EAD92B3D4486}" presName="composite" presStyleCnt="0"/>
      <dgm:spPr/>
    </dgm:pt>
    <dgm:pt modelId="{4689DE50-398C-4B3A-92BD-5EE2E0BB22C1}" type="pres">
      <dgm:prSet presAssocID="{39DFD5CB-8212-49FA-9EA8-EAD92B3D4486}" presName="imgShp" presStyleLbl="fgImgPlace1" presStyleIdx="3" presStyleCnt="4" custLinFactNeighborX="-86963" custLinFactNeighborY="-10870"/>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Red social con relleno sólido"/>
        </a:ext>
      </dgm:extLst>
    </dgm:pt>
    <dgm:pt modelId="{62057B21-EF2F-4AA5-A1A5-762752A0AA0C}" type="pres">
      <dgm:prSet presAssocID="{39DFD5CB-8212-49FA-9EA8-EAD92B3D4486}" presName="txShp" presStyleLbl="node1" presStyleIdx="3" presStyleCnt="4">
        <dgm:presLayoutVars>
          <dgm:bulletEnabled val="1"/>
        </dgm:presLayoutVars>
      </dgm:prSet>
      <dgm:spPr/>
    </dgm:pt>
  </dgm:ptLst>
  <dgm:cxnLst>
    <dgm:cxn modelId="{79C1A637-797C-4892-BF89-BC428C312752}" type="presOf" srcId="{DB7D84D9-0DAE-45B2-A5A2-F47D8741220C}" destId="{655E29AC-613E-47F6-A7B9-BCDDA1C00615}" srcOrd="0" destOrd="0" presId="urn:microsoft.com/office/officeart/2005/8/layout/vList3"/>
    <dgm:cxn modelId="{92144938-CD78-4EB9-91FB-5787205980DB}" type="presOf" srcId="{E0E22B32-EBBA-4CBB-A539-C1E0C93D7984}" destId="{E24C5F3B-D0E9-471D-91F5-F1C3A52EE84D}" srcOrd="0" destOrd="0" presId="urn:microsoft.com/office/officeart/2005/8/layout/vList3"/>
    <dgm:cxn modelId="{B5280D4E-4A5D-4605-8E89-CB7409AFCB70}" type="presOf" srcId="{29DCCD82-4EF4-44C0-85C7-354D09E06778}" destId="{2FC47EA6-58A6-44C4-96E3-76E4027A36F5}" srcOrd="0" destOrd="0" presId="urn:microsoft.com/office/officeart/2005/8/layout/vList3"/>
    <dgm:cxn modelId="{F70FFA79-8A8E-424D-A7C7-7DA801CABC75}" srcId="{DB7D84D9-0DAE-45B2-A5A2-F47D8741220C}" destId="{E0E22B32-EBBA-4CBB-A539-C1E0C93D7984}" srcOrd="0" destOrd="0" parTransId="{F8123792-D4CA-4905-A573-525E2EC0E8FD}" sibTransId="{7BA79751-AA33-4356-8BB5-F3E246737C1A}"/>
    <dgm:cxn modelId="{74CB8580-263D-4866-B633-007103B68AAF}" srcId="{DB7D84D9-0DAE-45B2-A5A2-F47D8741220C}" destId="{39DFD5CB-8212-49FA-9EA8-EAD92B3D4486}" srcOrd="3" destOrd="0" parTransId="{D72232E1-8AC7-4733-8FFD-F88EF84FCCDB}" sibTransId="{57A90BB8-B737-4092-A76E-E73B2F66ADC7}"/>
    <dgm:cxn modelId="{39D7FE89-5317-4A46-8CE6-4CE5FAC2E621}" srcId="{DB7D84D9-0DAE-45B2-A5A2-F47D8741220C}" destId="{7455A05A-06C8-4242-ADE5-43EE67F65A3F}" srcOrd="2" destOrd="0" parTransId="{2C3DD29E-4152-41F9-B756-A2B62D5419DD}" sibTransId="{ADA9D0C5-6BF6-4F6F-AE94-C6704AA5B768}"/>
    <dgm:cxn modelId="{12AC069E-3A1B-4009-B088-9AD5D3445C5F}" srcId="{DB7D84D9-0DAE-45B2-A5A2-F47D8741220C}" destId="{29DCCD82-4EF4-44C0-85C7-354D09E06778}" srcOrd="1" destOrd="0" parTransId="{C7EA46DA-FBE1-45D4-81E2-2B96A4B87D9A}" sibTransId="{94DBABA8-6C94-4824-9913-226D893D838F}"/>
    <dgm:cxn modelId="{82F8F8CC-988A-4512-91B2-6BFDA8BAF04D}" type="presOf" srcId="{7455A05A-06C8-4242-ADE5-43EE67F65A3F}" destId="{2E3E9A5F-D31F-4105-8F9C-E9E8C875A250}" srcOrd="0" destOrd="0" presId="urn:microsoft.com/office/officeart/2005/8/layout/vList3"/>
    <dgm:cxn modelId="{12B27DE2-48A8-4633-8251-A23D3696C5E3}" type="presOf" srcId="{39DFD5CB-8212-49FA-9EA8-EAD92B3D4486}" destId="{62057B21-EF2F-4AA5-A1A5-762752A0AA0C}" srcOrd="0" destOrd="0" presId="urn:microsoft.com/office/officeart/2005/8/layout/vList3"/>
    <dgm:cxn modelId="{80C80D25-F89C-4BBA-BF29-EF733923865F}" type="presParOf" srcId="{655E29AC-613E-47F6-A7B9-BCDDA1C00615}" destId="{AE866496-83B7-490B-9EC6-DF4C24BBE610}" srcOrd="0" destOrd="0" presId="urn:microsoft.com/office/officeart/2005/8/layout/vList3"/>
    <dgm:cxn modelId="{94FCB1FB-3E69-4D1F-A259-DE530224F764}" type="presParOf" srcId="{AE866496-83B7-490B-9EC6-DF4C24BBE610}" destId="{FCC2BD16-7D0C-44CB-9057-41E5214F155D}" srcOrd="0" destOrd="0" presId="urn:microsoft.com/office/officeart/2005/8/layout/vList3"/>
    <dgm:cxn modelId="{B34CAE25-8BFF-4A81-A0E4-AE08F5DAEC44}" type="presParOf" srcId="{AE866496-83B7-490B-9EC6-DF4C24BBE610}" destId="{E24C5F3B-D0E9-471D-91F5-F1C3A52EE84D}" srcOrd="1" destOrd="0" presId="urn:microsoft.com/office/officeart/2005/8/layout/vList3"/>
    <dgm:cxn modelId="{F76AFA3C-B353-4095-81C1-C1B5723CAEFA}" type="presParOf" srcId="{655E29AC-613E-47F6-A7B9-BCDDA1C00615}" destId="{1F59A453-C1BA-4BC8-A2A6-BE1A6762AAC4}" srcOrd="1" destOrd="0" presId="urn:microsoft.com/office/officeart/2005/8/layout/vList3"/>
    <dgm:cxn modelId="{52F2E7C6-0228-42A7-82E3-D024C89ABF6C}" type="presParOf" srcId="{655E29AC-613E-47F6-A7B9-BCDDA1C00615}" destId="{16F61BA7-CB73-43A5-A0DE-75FE859B1619}" srcOrd="2" destOrd="0" presId="urn:microsoft.com/office/officeart/2005/8/layout/vList3"/>
    <dgm:cxn modelId="{90FEE64D-2F9A-4C48-9AC6-9F89DB44F26C}" type="presParOf" srcId="{16F61BA7-CB73-43A5-A0DE-75FE859B1619}" destId="{69FD5C57-0873-43F9-9E87-5585854B0034}" srcOrd="0" destOrd="0" presId="urn:microsoft.com/office/officeart/2005/8/layout/vList3"/>
    <dgm:cxn modelId="{CE1CB1BC-E492-4FEF-AAAE-2A72C1283455}" type="presParOf" srcId="{16F61BA7-CB73-43A5-A0DE-75FE859B1619}" destId="{2FC47EA6-58A6-44C4-96E3-76E4027A36F5}" srcOrd="1" destOrd="0" presId="urn:microsoft.com/office/officeart/2005/8/layout/vList3"/>
    <dgm:cxn modelId="{21D70E66-D1A7-4686-919A-EAFD6B7D36B1}" type="presParOf" srcId="{655E29AC-613E-47F6-A7B9-BCDDA1C00615}" destId="{01A0D24E-9940-49E6-9037-525F8770288F}" srcOrd="3" destOrd="0" presId="urn:microsoft.com/office/officeart/2005/8/layout/vList3"/>
    <dgm:cxn modelId="{61867AE9-08AF-42FF-A2DC-B3C538625305}" type="presParOf" srcId="{655E29AC-613E-47F6-A7B9-BCDDA1C00615}" destId="{6FD45DE6-33E3-4C8B-8023-A9D07F0A0803}" srcOrd="4" destOrd="0" presId="urn:microsoft.com/office/officeart/2005/8/layout/vList3"/>
    <dgm:cxn modelId="{DC719EE6-F4CB-44CA-9CC7-34AAFA92C1FE}" type="presParOf" srcId="{6FD45DE6-33E3-4C8B-8023-A9D07F0A0803}" destId="{FD5765FF-6CE0-4051-9F1F-E3BC477FF6B3}" srcOrd="0" destOrd="0" presId="urn:microsoft.com/office/officeart/2005/8/layout/vList3"/>
    <dgm:cxn modelId="{A3304731-5A7F-4D97-BB5D-B1DAE4F7570C}" type="presParOf" srcId="{6FD45DE6-33E3-4C8B-8023-A9D07F0A0803}" destId="{2E3E9A5F-D31F-4105-8F9C-E9E8C875A250}" srcOrd="1" destOrd="0" presId="urn:microsoft.com/office/officeart/2005/8/layout/vList3"/>
    <dgm:cxn modelId="{F16161C1-AAF6-4752-A35B-FFA1BC9DD5CB}" type="presParOf" srcId="{655E29AC-613E-47F6-A7B9-BCDDA1C00615}" destId="{F865E52C-A812-4B98-A6D8-147FBE7D057F}" srcOrd="5" destOrd="0" presId="urn:microsoft.com/office/officeart/2005/8/layout/vList3"/>
    <dgm:cxn modelId="{451462B4-8B02-466B-BEFD-0BEF0CC0810F}" type="presParOf" srcId="{655E29AC-613E-47F6-A7B9-BCDDA1C00615}" destId="{F502DA28-9912-4F59-B83B-8883D63D9D8C}" srcOrd="6" destOrd="0" presId="urn:microsoft.com/office/officeart/2005/8/layout/vList3"/>
    <dgm:cxn modelId="{EDEE4FAF-CAA0-4038-9205-6E90563E2FD3}" type="presParOf" srcId="{F502DA28-9912-4F59-B83B-8883D63D9D8C}" destId="{4689DE50-398C-4B3A-92BD-5EE2E0BB22C1}" srcOrd="0" destOrd="0" presId="urn:microsoft.com/office/officeart/2005/8/layout/vList3"/>
    <dgm:cxn modelId="{7CDA3707-829C-4778-8680-72AD11DE37FB}" type="presParOf" srcId="{F502DA28-9912-4F59-B83B-8883D63D9D8C}" destId="{62057B21-EF2F-4AA5-A1A5-762752A0AA0C}"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DD94B5-1597-444B-AF9A-74A1A8B1062D}">
      <dsp:nvSpPr>
        <dsp:cNvPr id="0" name=""/>
        <dsp:cNvSpPr/>
      </dsp:nvSpPr>
      <dsp:spPr>
        <a:xfrm>
          <a:off x="0" y="642"/>
          <a:ext cx="6832212"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E11FC7E2-DE77-4A35-A9B0-30398F79E308}">
      <dsp:nvSpPr>
        <dsp:cNvPr id="0" name=""/>
        <dsp:cNvSpPr/>
      </dsp:nvSpPr>
      <dsp:spPr>
        <a:xfrm>
          <a:off x="0" y="642"/>
          <a:ext cx="6832212" cy="105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s-CL" sz="1300" kern="1200" dirty="0"/>
            <a:t>Identificar las principales sentencias de los tribunales nacionales en materia de delitos contra la vida silvestre (flora y fauna), incluyendo el comercio ilegal transfronterizo que se hayan emitido en los países de la región.</a:t>
          </a:r>
          <a:endParaRPr lang="en-US" sz="1300" kern="1200" dirty="0"/>
        </a:p>
      </dsp:txBody>
      <dsp:txXfrm>
        <a:off x="0" y="642"/>
        <a:ext cx="6832212" cy="1052698"/>
      </dsp:txXfrm>
    </dsp:sp>
    <dsp:sp modelId="{4420B56B-2FDA-453B-8367-734D0DC0504B}">
      <dsp:nvSpPr>
        <dsp:cNvPr id="0" name=""/>
        <dsp:cNvSpPr/>
      </dsp:nvSpPr>
      <dsp:spPr>
        <a:xfrm>
          <a:off x="0" y="1053341"/>
          <a:ext cx="6832212" cy="0"/>
        </a:xfrm>
        <a:prstGeom prst="line">
          <a:avLst/>
        </a:prstGeom>
        <a:gradFill rotWithShape="0">
          <a:gsLst>
            <a:gs pos="0">
              <a:schemeClr val="accent2">
                <a:hueOff val="113291"/>
                <a:satOff val="-11998"/>
                <a:lumOff val="-294"/>
                <a:alphaOff val="0"/>
                <a:tint val="96000"/>
                <a:lumMod val="104000"/>
              </a:schemeClr>
            </a:gs>
            <a:gs pos="100000">
              <a:schemeClr val="accent2">
                <a:hueOff val="113291"/>
                <a:satOff val="-11998"/>
                <a:lumOff val="-294"/>
                <a:alphaOff val="0"/>
                <a:shade val="98000"/>
                <a:lumMod val="94000"/>
              </a:schemeClr>
            </a:gs>
          </a:gsLst>
          <a:lin ang="5400000" scaled="0"/>
        </a:gradFill>
        <a:ln w="9525" cap="rnd" cmpd="sng" algn="ctr">
          <a:solidFill>
            <a:schemeClr val="accent2">
              <a:hueOff val="113291"/>
              <a:satOff val="-11998"/>
              <a:lumOff val="-294"/>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7C640EA8-646A-43DC-8108-83EAB6F8AF8E}">
      <dsp:nvSpPr>
        <dsp:cNvPr id="0" name=""/>
        <dsp:cNvSpPr/>
      </dsp:nvSpPr>
      <dsp:spPr>
        <a:xfrm>
          <a:off x="0" y="1053341"/>
          <a:ext cx="6832212" cy="105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s-CL" sz="1300" kern="1200" dirty="0"/>
            <a:t>Revisar el contenido de las sentencias, haciendo énfasis en los principios, características, elementos técnicos institucionales y jurisprudenciales utilizados por los jueces para dictar sus sentencias en sus países, así como la ponderación del marco jurídico aplicable, la valoración de prueba presentada por las fiscalías para presentar la acusación. </a:t>
          </a:r>
          <a:endParaRPr lang="en-US" sz="1300" kern="1200" dirty="0"/>
        </a:p>
      </dsp:txBody>
      <dsp:txXfrm>
        <a:off x="0" y="1053341"/>
        <a:ext cx="6832212" cy="1052698"/>
      </dsp:txXfrm>
    </dsp:sp>
    <dsp:sp modelId="{5C0C2D51-EDAF-4DC5-881A-DD2A1A1CEA78}">
      <dsp:nvSpPr>
        <dsp:cNvPr id="0" name=""/>
        <dsp:cNvSpPr/>
      </dsp:nvSpPr>
      <dsp:spPr>
        <a:xfrm>
          <a:off x="0" y="2106040"/>
          <a:ext cx="6832212" cy="0"/>
        </a:xfrm>
        <a:prstGeom prst="line">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w="9525" cap="rnd" cmpd="sng" algn="ctr">
          <a:solidFill>
            <a:schemeClr val="accent2">
              <a:hueOff val="226582"/>
              <a:satOff val="-23996"/>
              <a:lumOff val="-588"/>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5302EC1A-E3D0-4CD9-B081-F4E8AE57C77B}">
      <dsp:nvSpPr>
        <dsp:cNvPr id="0" name=""/>
        <dsp:cNvSpPr/>
      </dsp:nvSpPr>
      <dsp:spPr>
        <a:xfrm>
          <a:off x="0" y="2106040"/>
          <a:ext cx="6832212" cy="105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s-CL" sz="1300" kern="1200" dirty="0"/>
            <a:t>Elaborar una ficha técnica que contenga los principios, características, elementos técnicos institucionales y jurisprudenciales utilizados por los jueces para dictar sus sentencias en sus países.</a:t>
          </a:r>
          <a:endParaRPr lang="en-US" sz="1300" kern="1200" dirty="0"/>
        </a:p>
      </dsp:txBody>
      <dsp:txXfrm>
        <a:off x="0" y="2106040"/>
        <a:ext cx="6832212" cy="1052698"/>
      </dsp:txXfrm>
    </dsp:sp>
    <dsp:sp modelId="{566EB8BF-7D20-4770-ACD1-C58A4DECA24C}">
      <dsp:nvSpPr>
        <dsp:cNvPr id="0" name=""/>
        <dsp:cNvSpPr/>
      </dsp:nvSpPr>
      <dsp:spPr>
        <a:xfrm>
          <a:off x="0" y="3158738"/>
          <a:ext cx="6832212" cy="0"/>
        </a:xfrm>
        <a:prstGeom prst="line">
          <a:avLst/>
        </a:prstGeom>
        <a:gradFill rotWithShape="0">
          <a:gsLst>
            <a:gs pos="0">
              <a:schemeClr val="accent2">
                <a:hueOff val="339874"/>
                <a:satOff val="-35995"/>
                <a:lumOff val="-882"/>
                <a:alphaOff val="0"/>
                <a:tint val="96000"/>
                <a:lumMod val="104000"/>
              </a:schemeClr>
            </a:gs>
            <a:gs pos="100000">
              <a:schemeClr val="accent2">
                <a:hueOff val="339874"/>
                <a:satOff val="-35995"/>
                <a:lumOff val="-882"/>
                <a:alphaOff val="0"/>
                <a:shade val="98000"/>
                <a:lumMod val="94000"/>
              </a:schemeClr>
            </a:gs>
          </a:gsLst>
          <a:lin ang="5400000" scaled="0"/>
        </a:gradFill>
        <a:ln w="9525" cap="rnd" cmpd="sng" algn="ctr">
          <a:solidFill>
            <a:schemeClr val="accent2">
              <a:hueOff val="339874"/>
              <a:satOff val="-35995"/>
              <a:lumOff val="-882"/>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A4583641-BCD1-4F50-963B-09DCCB619F2C}">
      <dsp:nvSpPr>
        <dsp:cNvPr id="0" name=""/>
        <dsp:cNvSpPr/>
      </dsp:nvSpPr>
      <dsp:spPr>
        <a:xfrm>
          <a:off x="0" y="3158738"/>
          <a:ext cx="6832212" cy="105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s-CL" sz="1300" kern="1200" dirty="0"/>
            <a:t>Extraer los párrafos más relevantes de las sentencias que las cortes de justicia hayan dictado, con especial énfasis en sus pronunciamientos en torno a los juzgamientos de los delitos cometidos contra la flora y fauna, el contenido y alcance de los derechos y las obligaciones del Estado, con respecto a la protección penal de la flora y fauna silvestre e incluirlos en el compendio</a:t>
          </a:r>
          <a:endParaRPr lang="en-US" sz="1300" kern="1200" dirty="0"/>
        </a:p>
      </dsp:txBody>
      <dsp:txXfrm>
        <a:off x="0" y="3158738"/>
        <a:ext cx="6832212" cy="1052698"/>
      </dsp:txXfrm>
    </dsp:sp>
    <dsp:sp modelId="{207B1E02-05C2-44CA-BBB2-882E0E9AE0EE}">
      <dsp:nvSpPr>
        <dsp:cNvPr id="0" name=""/>
        <dsp:cNvSpPr/>
      </dsp:nvSpPr>
      <dsp:spPr>
        <a:xfrm>
          <a:off x="0" y="4211437"/>
          <a:ext cx="6832212" cy="0"/>
        </a:xfrm>
        <a:prstGeom prst="line">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w="9525" cap="rnd" cmpd="sng" algn="ctr">
          <a:solidFill>
            <a:schemeClr val="accent2">
              <a:hueOff val="453165"/>
              <a:satOff val="-47993"/>
              <a:lumOff val="-1176"/>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B5C6ABC2-82AC-4929-BAA9-704FB9FF4633}">
      <dsp:nvSpPr>
        <dsp:cNvPr id="0" name=""/>
        <dsp:cNvSpPr/>
      </dsp:nvSpPr>
      <dsp:spPr>
        <a:xfrm>
          <a:off x="0" y="4211437"/>
          <a:ext cx="6832212" cy="105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s-CL" sz="1300" kern="1200" dirty="0"/>
            <a:t>Desarrollar procesos de validación de los resultados obtenidos con los operadores de justicia ambiental (jueces y fiscales) para su respectiva retroalimentación.</a:t>
          </a:r>
          <a:endParaRPr lang="en-US" sz="1300" kern="1200" dirty="0"/>
        </a:p>
      </dsp:txBody>
      <dsp:txXfrm>
        <a:off x="0" y="4211437"/>
        <a:ext cx="6832212" cy="1052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8DAAC6-8E22-473A-BFC7-60E9F1FC2ACD}">
      <dsp:nvSpPr>
        <dsp:cNvPr id="0" name=""/>
        <dsp:cNvSpPr/>
      </dsp:nvSpPr>
      <dsp:spPr>
        <a:xfrm>
          <a:off x="469679" y="982"/>
          <a:ext cx="3997039" cy="2538120"/>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1DAE0308-B630-4F54-A75E-3F29E89D6A9E}">
      <dsp:nvSpPr>
        <dsp:cNvPr id="0" name=""/>
        <dsp:cNvSpPr/>
      </dsp:nvSpPr>
      <dsp:spPr>
        <a:xfrm>
          <a:off x="913795" y="422892"/>
          <a:ext cx="3997039" cy="2538120"/>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NI" sz="1600" kern="1200" dirty="0"/>
            <a:t>Además de compilar las sentencias jurisprudenciales, lograr involucrar a fiscales, jueces y procuradores, puedan aportar información basada en sus experiencias que permitiera contribuir al proceso de obtención de información y socialización de aspectos relevantes sobre la justicia ambiental con énfasis en flora y fauna silvestre.</a:t>
          </a:r>
          <a:endParaRPr lang="en-US" sz="1600" kern="1200" dirty="0"/>
        </a:p>
      </dsp:txBody>
      <dsp:txXfrm>
        <a:off x="988134" y="497231"/>
        <a:ext cx="3848361" cy="2389442"/>
      </dsp:txXfrm>
    </dsp:sp>
    <dsp:sp modelId="{DFB23003-9561-4248-B148-643689B667B4}">
      <dsp:nvSpPr>
        <dsp:cNvPr id="0" name=""/>
        <dsp:cNvSpPr/>
      </dsp:nvSpPr>
      <dsp:spPr>
        <a:xfrm>
          <a:off x="5354950" y="982"/>
          <a:ext cx="3997039" cy="2538120"/>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E7B92DB-4E9C-4A35-8510-6B7A9FC08E01}">
      <dsp:nvSpPr>
        <dsp:cNvPr id="0" name=""/>
        <dsp:cNvSpPr/>
      </dsp:nvSpPr>
      <dsp:spPr>
        <a:xfrm>
          <a:off x="5799066" y="422892"/>
          <a:ext cx="3997039" cy="2538120"/>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NI" sz="1600" kern="1200" dirty="0"/>
            <a:t>La identificación de los criterios utilizados en las sentencias que han creado jurisprudencia de cada país, que nos permitiera revisar e  identificar de los tipos penales utilizados, según las especificidades o características compartidas de los marcos jurídicos nacionales.</a:t>
          </a:r>
          <a:endParaRPr lang="en-US" sz="1600" kern="1200" dirty="0"/>
        </a:p>
      </dsp:txBody>
      <dsp:txXfrm>
        <a:off x="5873405" y="497231"/>
        <a:ext cx="3848361" cy="23894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4FF6E1-2F60-4715-B074-4527D1369D55}">
      <dsp:nvSpPr>
        <dsp:cNvPr id="0" name=""/>
        <dsp:cNvSpPr/>
      </dsp:nvSpPr>
      <dsp:spPr>
        <a:xfrm>
          <a:off x="0" y="0"/>
          <a:ext cx="7189923" cy="803867"/>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Identificación de limitantes y aciertos en la aplicación de los procesos en el ámbito de delitos ambientales con énfasis en materia  flora y fauna silvestre. </a:t>
          </a:r>
          <a:endParaRPr lang="en-US" sz="1500" kern="1200"/>
        </a:p>
      </dsp:txBody>
      <dsp:txXfrm>
        <a:off x="23544" y="23544"/>
        <a:ext cx="6254562" cy="756779"/>
      </dsp:txXfrm>
    </dsp:sp>
    <dsp:sp modelId="{EE8F6666-3EED-4AEB-AB9F-8C7558479470}">
      <dsp:nvSpPr>
        <dsp:cNvPr id="0" name=""/>
        <dsp:cNvSpPr/>
      </dsp:nvSpPr>
      <dsp:spPr>
        <a:xfrm>
          <a:off x="602156" y="950024"/>
          <a:ext cx="7189923" cy="803867"/>
        </a:xfrm>
        <a:prstGeom prst="roundRect">
          <a:avLst>
            <a:gd name="adj" fmla="val 10000"/>
          </a:avLst>
        </a:prstGeom>
        <a:solidFill>
          <a:schemeClr val="accent2">
            <a:hueOff val="151055"/>
            <a:satOff val="-15998"/>
            <a:lumOff val="-3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Los tipos penales utilizados en los procesos de jurisdicción penal</a:t>
          </a:r>
          <a:endParaRPr lang="en-US" sz="1500" kern="1200"/>
        </a:p>
      </dsp:txBody>
      <dsp:txXfrm>
        <a:off x="625700" y="973568"/>
        <a:ext cx="6018165" cy="756779"/>
      </dsp:txXfrm>
    </dsp:sp>
    <dsp:sp modelId="{4E10D1BE-A9DD-4706-B7D1-53512A6957B3}">
      <dsp:nvSpPr>
        <dsp:cNvPr id="0" name=""/>
        <dsp:cNvSpPr/>
      </dsp:nvSpPr>
      <dsp:spPr>
        <a:xfrm>
          <a:off x="1195324" y="1900049"/>
          <a:ext cx="7189923" cy="803867"/>
        </a:xfrm>
        <a:prstGeom prst="roundRect">
          <a:avLst>
            <a:gd name="adj" fmla="val 10000"/>
          </a:avLst>
        </a:prstGeom>
        <a:solidFill>
          <a:schemeClr val="accent2">
            <a:hueOff val="302110"/>
            <a:satOff val="-31995"/>
            <a:lumOff val="-78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Identificación de los principios, características y elementos técnicos e institucionales invocados en las sentencias sobre casos concretos.</a:t>
          </a:r>
          <a:endParaRPr lang="en-US" sz="1500" kern="1200"/>
        </a:p>
      </dsp:txBody>
      <dsp:txXfrm>
        <a:off x="1218868" y="1923593"/>
        <a:ext cx="6027152" cy="756779"/>
      </dsp:txXfrm>
    </dsp:sp>
    <dsp:sp modelId="{20553BEB-0B58-43D8-8855-7DC2D3596C43}">
      <dsp:nvSpPr>
        <dsp:cNvPr id="0" name=""/>
        <dsp:cNvSpPr/>
      </dsp:nvSpPr>
      <dsp:spPr>
        <a:xfrm>
          <a:off x="1797480" y="2850073"/>
          <a:ext cx="7189923" cy="803867"/>
        </a:xfrm>
        <a:prstGeom prst="roundRect">
          <a:avLst>
            <a:gd name="adj" fmla="val 10000"/>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El papel desarrollado por los fiscales y jueces en la administración de la justicia ambiental. </a:t>
          </a:r>
          <a:endParaRPr lang="en-US" sz="1500" kern="1200"/>
        </a:p>
      </dsp:txBody>
      <dsp:txXfrm>
        <a:off x="1821024" y="2873617"/>
        <a:ext cx="6018165" cy="756779"/>
      </dsp:txXfrm>
    </dsp:sp>
    <dsp:sp modelId="{9AA009ED-BBF2-40D7-9A4D-7B4BD1881520}">
      <dsp:nvSpPr>
        <dsp:cNvPr id="0" name=""/>
        <dsp:cNvSpPr/>
      </dsp:nvSpPr>
      <dsp:spPr>
        <a:xfrm>
          <a:off x="6667409" y="615689"/>
          <a:ext cx="522513" cy="522513"/>
        </a:xfrm>
        <a:prstGeom prst="downArrow">
          <a:avLst>
            <a:gd name="adj1" fmla="val 55000"/>
            <a:gd name="adj2" fmla="val 45000"/>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6784974" y="615689"/>
        <a:ext cx="287383" cy="393191"/>
      </dsp:txXfrm>
    </dsp:sp>
    <dsp:sp modelId="{ABA04D65-5F24-4D57-8B6A-3882356D6DFC}">
      <dsp:nvSpPr>
        <dsp:cNvPr id="0" name=""/>
        <dsp:cNvSpPr/>
      </dsp:nvSpPr>
      <dsp:spPr>
        <a:xfrm>
          <a:off x="7269565" y="1565713"/>
          <a:ext cx="522513" cy="522513"/>
        </a:xfrm>
        <a:prstGeom prst="downArrow">
          <a:avLst>
            <a:gd name="adj1" fmla="val 55000"/>
            <a:gd name="adj2" fmla="val 45000"/>
          </a:avLst>
        </a:prstGeom>
        <a:solidFill>
          <a:schemeClr val="accent2">
            <a:tint val="40000"/>
            <a:alpha val="90000"/>
            <a:hueOff val="464328"/>
            <a:satOff val="-20928"/>
            <a:lumOff val="-1477"/>
            <a:alphaOff val="0"/>
          </a:schemeClr>
        </a:solidFill>
        <a:ln w="15875" cap="rnd" cmpd="sng" algn="ctr">
          <a:solidFill>
            <a:schemeClr val="accent2">
              <a:tint val="40000"/>
              <a:alpha val="90000"/>
              <a:hueOff val="464328"/>
              <a:satOff val="-20928"/>
              <a:lumOff val="-14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387130" y="1565713"/>
        <a:ext cx="287383" cy="393191"/>
      </dsp:txXfrm>
    </dsp:sp>
    <dsp:sp modelId="{71CDE9F1-7FC8-444B-8E02-29F97608D61E}">
      <dsp:nvSpPr>
        <dsp:cNvPr id="0" name=""/>
        <dsp:cNvSpPr/>
      </dsp:nvSpPr>
      <dsp:spPr>
        <a:xfrm>
          <a:off x="7862734" y="2515738"/>
          <a:ext cx="522513" cy="522513"/>
        </a:xfrm>
        <a:prstGeom prst="downArrow">
          <a:avLst>
            <a:gd name="adj1" fmla="val 55000"/>
            <a:gd name="adj2" fmla="val 45000"/>
          </a:avLst>
        </a:prstGeom>
        <a:solidFill>
          <a:schemeClr val="accent2">
            <a:tint val="40000"/>
            <a:alpha val="90000"/>
            <a:hueOff val="928656"/>
            <a:satOff val="-41856"/>
            <a:lumOff val="-2954"/>
            <a:alphaOff val="0"/>
          </a:schemeClr>
        </a:solidFill>
        <a:ln w="15875" cap="rnd" cmpd="sng" algn="ctr">
          <a:solidFill>
            <a:schemeClr val="accent2">
              <a:tint val="40000"/>
              <a:alpha val="90000"/>
              <a:hueOff val="928656"/>
              <a:satOff val="-41856"/>
              <a:lumOff val="-29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980299" y="2515738"/>
        <a:ext cx="287383" cy="3931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1CDA0-6945-4E76-9FB7-1E0F4C3B63B7}">
      <dsp:nvSpPr>
        <dsp:cNvPr id="0" name=""/>
        <dsp:cNvSpPr/>
      </dsp:nvSpPr>
      <dsp:spPr>
        <a:xfrm>
          <a:off x="3007" y="685865"/>
          <a:ext cx="2147393" cy="136359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41DCC66F-81CB-4AA3-A51B-A0162E8CB979}">
      <dsp:nvSpPr>
        <dsp:cNvPr id="0" name=""/>
        <dsp:cNvSpPr/>
      </dsp:nvSpPr>
      <dsp:spPr>
        <a:xfrm>
          <a:off x="241606" y="912535"/>
          <a:ext cx="2147393" cy="136359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NI" sz="1500" b="1" kern="1200"/>
            <a:t>Fase III. Elaboración del Compendio</a:t>
          </a:r>
          <a:endParaRPr lang="en-US" sz="1500" kern="1200"/>
        </a:p>
      </dsp:txBody>
      <dsp:txXfrm>
        <a:off x="281544" y="952473"/>
        <a:ext cx="2067517" cy="1283719"/>
      </dsp:txXfrm>
    </dsp:sp>
    <dsp:sp modelId="{4F94E02E-6164-4AC3-827B-17F0F43FFD6D}">
      <dsp:nvSpPr>
        <dsp:cNvPr id="0" name=""/>
        <dsp:cNvSpPr/>
      </dsp:nvSpPr>
      <dsp:spPr>
        <a:xfrm>
          <a:off x="2627600" y="685865"/>
          <a:ext cx="2147393" cy="136359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2B7248CB-1BA6-4D19-B27C-EEA3C5AFA4D8}">
      <dsp:nvSpPr>
        <dsp:cNvPr id="0" name=""/>
        <dsp:cNvSpPr/>
      </dsp:nvSpPr>
      <dsp:spPr>
        <a:xfrm>
          <a:off x="2866199" y="912535"/>
          <a:ext cx="2147393" cy="136359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NI" sz="1500" kern="1200"/>
            <a:t>Elaboración de borrador de compendio para revisión del asesor. </a:t>
          </a:r>
          <a:endParaRPr lang="en-US" sz="1500" kern="1200"/>
        </a:p>
      </dsp:txBody>
      <dsp:txXfrm>
        <a:off x="2906137" y="952473"/>
        <a:ext cx="2067517" cy="1283719"/>
      </dsp:txXfrm>
    </dsp:sp>
    <dsp:sp modelId="{7E589106-221C-4C58-8253-345E96D8E3CA}">
      <dsp:nvSpPr>
        <dsp:cNvPr id="0" name=""/>
        <dsp:cNvSpPr/>
      </dsp:nvSpPr>
      <dsp:spPr>
        <a:xfrm>
          <a:off x="5252192" y="685865"/>
          <a:ext cx="2147393" cy="136359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2FA28CE2-E4FC-40A3-82AA-915F6EB10160}">
      <dsp:nvSpPr>
        <dsp:cNvPr id="0" name=""/>
        <dsp:cNvSpPr/>
      </dsp:nvSpPr>
      <dsp:spPr>
        <a:xfrm>
          <a:off x="5490791" y="912535"/>
          <a:ext cx="2147393" cy="136359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NI" sz="1500" kern="1200"/>
            <a:t>Socialización del compendio con los actores claves para la incorporación de insumos. </a:t>
          </a:r>
          <a:endParaRPr lang="en-US" sz="1500" kern="1200"/>
        </a:p>
      </dsp:txBody>
      <dsp:txXfrm>
        <a:off x="5530729" y="952473"/>
        <a:ext cx="2067517" cy="1283719"/>
      </dsp:txXfrm>
    </dsp:sp>
    <dsp:sp modelId="{BB74C1FF-7719-4F95-AA97-85E360065BFA}">
      <dsp:nvSpPr>
        <dsp:cNvPr id="0" name=""/>
        <dsp:cNvSpPr/>
      </dsp:nvSpPr>
      <dsp:spPr>
        <a:xfrm>
          <a:off x="7876785" y="685865"/>
          <a:ext cx="2147393" cy="136359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4C0F1CE1-E7BB-45A4-B5CE-1D87FE681DF1}">
      <dsp:nvSpPr>
        <dsp:cNvPr id="0" name=""/>
        <dsp:cNvSpPr/>
      </dsp:nvSpPr>
      <dsp:spPr>
        <a:xfrm>
          <a:off x="8115384" y="912535"/>
          <a:ext cx="2147393" cy="136359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NI" sz="1500" kern="1200" dirty="0"/>
            <a:t>Presentación de documento</a:t>
          </a:r>
          <a:endParaRPr lang="en-US" sz="1500" kern="1200" dirty="0"/>
        </a:p>
      </dsp:txBody>
      <dsp:txXfrm>
        <a:off x="8155322" y="952473"/>
        <a:ext cx="2067517" cy="12837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0A0A64-1457-4457-A22E-270A46A5418D}">
      <dsp:nvSpPr>
        <dsp:cNvPr id="0" name=""/>
        <dsp:cNvSpPr/>
      </dsp:nvSpPr>
      <dsp:spPr>
        <a:xfrm>
          <a:off x="0" y="4318259"/>
          <a:ext cx="6832212" cy="944729"/>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CL" sz="1300" kern="1200"/>
            <a:t>En las consideraciones emitidas por las Cortes Supremas de Justicias en sus sentencias, señalan de manera reiterativa problemas en la aplicación de la justicia ambiental desde el punto de vista de la identificación de los tipos penales.</a:t>
          </a:r>
          <a:endParaRPr lang="en-US" sz="1300" kern="1200"/>
        </a:p>
      </dsp:txBody>
      <dsp:txXfrm>
        <a:off x="0" y="4318259"/>
        <a:ext cx="6832212" cy="944729"/>
      </dsp:txXfrm>
    </dsp:sp>
    <dsp:sp modelId="{A47809B7-FCFB-4CE9-A715-410ED6EED508}">
      <dsp:nvSpPr>
        <dsp:cNvPr id="0" name=""/>
        <dsp:cNvSpPr/>
      </dsp:nvSpPr>
      <dsp:spPr>
        <a:xfrm rot="10800000">
          <a:off x="0" y="2879436"/>
          <a:ext cx="6832212" cy="1452994"/>
        </a:xfrm>
        <a:prstGeom prst="upArrowCallout">
          <a:avLst/>
        </a:prstGeom>
        <a:solidFill>
          <a:schemeClr val="accent2">
            <a:hueOff val="151055"/>
            <a:satOff val="-15998"/>
            <a:lumOff val="-3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CL" sz="1300" kern="1200" dirty="0"/>
            <a:t>En la revisión de las sentencias de carácter jurisprudencial, se identificaron insuficiencias en la aplicación de la norma en las etapas de investigación y acusación, así como en la valoración de las pruebas. </a:t>
          </a:r>
          <a:endParaRPr lang="en-US" sz="1300" kern="1200" dirty="0"/>
        </a:p>
      </dsp:txBody>
      <dsp:txXfrm rot="10800000">
        <a:off x="0" y="2879436"/>
        <a:ext cx="6832212" cy="944112"/>
      </dsp:txXfrm>
    </dsp:sp>
    <dsp:sp modelId="{B80C78A3-1B3F-4CB3-A9FB-F6B5DE96AE83}">
      <dsp:nvSpPr>
        <dsp:cNvPr id="0" name=""/>
        <dsp:cNvSpPr/>
      </dsp:nvSpPr>
      <dsp:spPr>
        <a:xfrm rot="10800000">
          <a:off x="0" y="1440613"/>
          <a:ext cx="6832212" cy="1452994"/>
        </a:xfrm>
        <a:prstGeom prst="upArrowCallout">
          <a:avLst/>
        </a:prstGeom>
        <a:solidFill>
          <a:schemeClr val="accent2">
            <a:hueOff val="302110"/>
            <a:satOff val="-31995"/>
            <a:lumOff val="-78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CL" sz="1300" kern="1200" dirty="0"/>
            <a:t>En la aplicación de las normas de carácter administrativas por las entidades que regulan el ambiente, se apreció que fueron objeto de recursos por inconstitucional.</a:t>
          </a:r>
          <a:endParaRPr lang="en-US" sz="1300" kern="1200" dirty="0"/>
        </a:p>
      </dsp:txBody>
      <dsp:txXfrm rot="10800000">
        <a:off x="0" y="1440613"/>
        <a:ext cx="6832212" cy="944112"/>
      </dsp:txXfrm>
    </dsp:sp>
    <dsp:sp modelId="{4348AFFD-09D2-4797-B0BB-1E479D4F5748}">
      <dsp:nvSpPr>
        <dsp:cNvPr id="0" name=""/>
        <dsp:cNvSpPr/>
      </dsp:nvSpPr>
      <dsp:spPr>
        <a:xfrm rot="10800000">
          <a:off x="0" y="1789"/>
          <a:ext cx="6832212" cy="1452994"/>
        </a:xfrm>
        <a:prstGeom prst="upArrowCallout">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CL" sz="1300" kern="1200"/>
            <a:t>Se apreciaron dificultades en la identificación e interpretación en lo tocante a la aplicación de los tipos penales en algunas causas o procesos. </a:t>
          </a:r>
          <a:endParaRPr lang="en-US" sz="1300" kern="1200"/>
        </a:p>
      </dsp:txBody>
      <dsp:txXfrm rot="10800000">
        <a:off x="0" y="1789"/>
        <a:ext cx="6832212" cy="9441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C5F3B-D0E9-471D-91F5-F1C3A52EE84D}">
      <dsp:nvSpPr>
        <dsp:cNvPr id="0" name=""/>
        <dsp:cNvSpPr/>
      </dsp:nvSpPr>
      <dsp:spPr>
        <a:xfrm rot="10800000">
          <a:off x="1731401" y="1030"/>
          <a:ext cx="5928741" cy="952289"/>
        </a:xfrm>
        <a:prstGeom prst="homePlate">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933" tIns="45720" rIns="85344" bIns="45720" numCol="1" spcCol="1270" anchor="ctr" anchorCtr="0">
          <a:noAutofit/>
        </a:bodyPr>
        <a:lstStyle/>
        <a:p>
          <a:pPr marL="0" lvl="0" indent="0" algn="ctr" defTabSz="533400">
            <a:lnSpc>
              <a:spcPct val="90000"/>
            </a:lnSpc>
            <a:spcBef>
              <a:spcPct val="0"/>
            </a:spcBef>
            <a:spcAft>
              <a:spcPct val="35000"/>
            </a:spcAft>
            <a:buNone/>
          </a:pPr>
          <a:r>
            <a:rPr lang="es-CL" sz="1200" kern="1200" dirty="0"/>
            <a:t>En las entrevistas a funcionarios, del ministerio publico, jueces y  magistrados, manifestaron dificultades en las capacidades técnicas relacionadas con la aplicación de la norma y la valoración de la prueba </a:t>
          </a:r>
          <a:endParaRPr lang="en-US" sz="1200" kern="1200" dirty="0"/>
        </a:p>
      </dsp:txBody>
      <dsp:txXfrm rot="10800000">
        <a:off x="1969473" y="1030"/>
        <a:ext cx="5690669" cy="952289"/>
      </dsp:txXfrm>
    </dsp:sp>
    <dsp:sp modelId="{FCC2BD16-7D0C-44CB-9057-41E5214F155D}">
      <dsp:nvSpPr>
        <dsp:cNvPr id="0" name=""/>
        <dsp:cNvSpPr/>
      </dsp:nvSpPr>
      <dsp:spPr>
        <a:xfrm>
          <a:off x="496130" y="1030"/>
          <a:ext cx="952289" cy="952289"/>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C47EA6-58A6-44C4-96E3-76E4027A36F5}">
      <dsp:nvSpPr>
        <dsp:cNvPr id="0" name=""/>
        <dsp:cNvSpPr/>
      </dsp:nvSpPr>
      <dsp:spPr>
        <a:xfrm rot="10800000">
          <a:off x="1731401" y="1237585"/>
          <a:ext cx="5928741" cy="952289"/>
        </a:xfrm>
        <a:prstGeom prst="homePlate">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933" tIns="45720" rIns="85344" bIns="45720" numCol="1" spcCol="1270" anchor="ctr" anchorCtr="0">
          <a:noAutofit/>
        </a:bodyPr>
        <a:lstStyle/>
        <a:p>
          <a:pPr marL="0" lvl="0" indent="0" algn="ctr" defTabSz="533400">
            <a:lnSpc>
              <a:spcPct val="90000"/>
            </a:lnSpc>
            <a:spcBef>
              <a:spcPct val="0"/>
            </a:spcBef>
            <a:spcAft>
              <a:spcPct val="35000"/>
            </a:spcAft>
            <a:buNone/>
          </a:pPr>
          <a:r>
            <a:rPr lang="es-CL" sz="1200" kern="1200" dirty="0"/>
            <a:t>Existe falta de sistematicidad en procesos de capacitación y en la socialización de experiencias con los operadores de la justicia ambientales</a:t>
          </a:r>
          <a:endParaRPr lang="en-US" sz="1200" kern="1200" dirty="0"/>
        </a:p>
      </dsp:txBody>
      <dsp:txXfrm rot="10800000">
        <a:off x="1969473" y="1237585"/>
        <a:ext cx="5690669" cy="952289"/>
      </dsp:txXfrm>
    </dsp:sp>
    <dsp:sp modelId="{69FD5C57-0873-43F9-9E87-5585854B0034}">
      <dsp:nvSpPr>
        <dsp:cNvPr id="0" name=""/>
        <dsp:cNvSpPr/>
      </dsp:nvSpPr>
      <dsp:spPr>
        <a:xfrm>
          <a:off x="496130" y="1220330"/>
          <a:ext cx="952289" cy="952289"/>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3E9A5F-D31F-4105-8F9C-E9E8C875A250}">
      <dsp:nvSpPr>
        <dsp:cNvPr id="0" name=""/>
        <dsp:cNvSpPr/>
      </dsp:nvSpPr>
      <dsp:spPr>
        <a:xfrm rot="10800000">
          <a:off x="1731401" y="2474140"/>
          <a:ext cx="5928741" cy="952289"/>
        </a:xfrm>
        <a:prstGeom prst="homePlate">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933" tIns="45720" rIns="85344" bIns="45720" numCol="1" spcCol="1270" anchor="ctr" anchorCtr="0">
          <a:noAutofit/>
        </a:bodyPr>
        <a:lstStyle/>
        <a:p>
          <a:pPr marL="0" lvl="0" indent="0" algn="ctr" defTabSz="533400">
            <a:lnSpc>
              <a:spcPct val="90000"/>
            </a:lnSpc>
            <a:spcBef>
              <a:spcPct val="0"/>
            </a:spcBef>
            <a:spcAft>
              <a:spcPct val="35000"/>
            </a:spcAft>
            <a:buNone/>
          </a:pPr>
          <a:r>
            <a:rPr lang="es-CL" sz="1200" kern="1200" dirty="0"/>
            <a:t>Bajo nivel de importancia de los órganos jurisdiccionales en los procesos relacionados con los delitos contra el medio ambiente.</a:t>
          </a:r>
          <a:endParaRPr lang="en-US" sz="1200" kern="1200" dirty="0"/>
        </a:p>
      </dsp:txBody>
      <dsp:txXfrm rot="10800000">
        <a:off x="1969473" y="2474140"/>
        <a:ext cx="5690669" cy="952289"/>
      </dsp:txXfrm>
    </dsp:sp>
    <dsp:sp modelId="{FD5765FF-6CE0-4051-9F1F-E3BC477FF6B3}">
      <dsp:nvSpPr>
        <dsp:cNvPr id="0" name=""/>
        <dsp:cNvSpPr/>
      </dsp:nvSpPr>
      <dsp:spPr>
        <a:xfrm>
          <a:off x="453001" y="2439638"/>
          <a:ext cx="952289" cy="952289"/>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057B21-EF2F-4AA5-A1A5-762752A0AA0C}">
      <dsp:nvSpPr>
        <dsp:cNvPr id="0" name=""/>
        <dsp:cNvSpPr/>
      </dsp:nvSpPr>
      <dsp:spPr>
        <a:xfrm rot="10800000">
          <a:off x="1731401" y="3710694"/>
          <a:ext cx="5928741" cy="952289"/>
        </a:xfrm>
        <a:prstGeom prst="homePlate">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933" tIns="45720" rIns="85344" bIns="45720" numCol="1" spcCol="1270" anchor="ctr" anchorCtr="0">
          <a:noAutofit/>
        </a:bodyPr>
        <a:lstStyle/>
        <a:p>
          <a:pPr marL="0" lvl="0" indent="0" algn="ctr" defTabSz="533400">
            <a:lnSpc>
              <a:spcPct val="90000"/>
            </a:lnSpc>
            <a:spcBef>
              <a:spcPct val="0"/>
            </a:spcBef>
            <a:spcAft>
              <a:spcPct val="35000"/>
            </a:spcAft>
            <a:buNone/>
          </a:pPr>
          <a:r>
            <a:rPr lang="es-CL" sz="1200" kern="1200"/>
            <a:t>No en todos los países existen las unidades especializados para atender los delitos contra el medio ambiente, ello implica que los fiscales tienen una carga de trabajo con diferentes tipos penales que van desde delitos comunes hasta los relacionados con el medio ambiente.</a:t>
          </a:r>
          <a:endParaRPr lang="en-US" sz="1200" kern="1200"/>
        </a:p>
      </dsp:txBody>
      <dsp:txXfrm rot="10800000">
        <a:off x="1969473" y="3710694"/>
        <a:ext cx="5690669" cy="952289"/>
      </dsp:txXfrm>
    </dsp:sp>
    <dsp:sp modelId="{4689DE50-398C-4B3A-92BD-5EE2E0BB22C1}">
      <dsp:nvSpPr>
        <dsp:cNvPr id="0" name=""/>
        <dsp:cNvSpPr/>
      </dsp:nvSpPr>
      <dsp:spPr>
        <a:xfrm>
          <a:off x="427117" y="3607181"/>
          <a:ext cx="952289" cy="952289"/>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868891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06478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D503C9-EC60-4277-A63B-C517EEF10998}" type="slidenum">
              <a:rPr lang="es-NI" smtClean="0"/>
              <a:t>‹Nº›</a:t>
            </a:fld>
            <a:endParaRPr lang="es-NI"/>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3830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358803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D503C9-EC60-4277-A63B-C517EEF10998}" type="slidenum">
              <a:rPr lang="es-NI" smtClean="0"/>
              <a:t>‹Nº›</a:t>
            </a:fld>
            <a:endParaRPr lang="es-NI"/>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95745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399880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243429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598094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3724372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FF0107E-8398-416B-9A63-FCF9CACB09C3}" type="datetimeFigureOut">
              <a:rPr lang="es-NI" smtClean="0"/>
              <a:t>23/5/2022</a:t>
            </a:fld>
            <a:endParaRPr lang="es-NI"/>
          </a:p>
        </p:txBody>
      </p:sp>
      <p:sp>
        <p:nvSpPr>
          <p:cNvPr id="5" name="Footer Placeholder 4"/>
          <p:cNvSpPr>
            <a:spLocks noGrp="1"/>
          </p:cNvSpPr>
          <p:nvPr>
            <p:ph type="ftr" sz="quarter" idx="11"/>
          </p:nvPr>
        </p:nvSpPr>
        <p:spPr/>
        <p:txBody>
          <a:bodyPr/>
          <a:lstStyle/>
          <a:p>
            <a:endParaRPr lang="es-N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411729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60705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F0107E-8398-416B-9A63-FCF9CACB09C3}" type="datetimeFigureOut">
              <a:rPr lang="es-NI" smtClean="0"/>
              <a:t>23/5/2022</a:t>
            </a:fld>
            <a:endParaRPr lang="es-NI"/>
          </a:p>
        </p:txBody>
      </p:sp>
      <p:sp>
        <p:nvSpPr>
          <p:cNvPr id="8" name="Footer Placeholder 7"/>
          <p:cNvSpPr>
            <a:spLocks noGrp="1"/>
          </p:cNvSpPr>
          <p:nvPr>
            <p:ph type="ftr" sz="quarter" idx="11"/>
          </p:nvPr>
        </p:nvSpPr>
        <p:spPr/>
        <p:txBody>
          <a:bodyPr/>
          <a:lstStyle/>
          <a:p>
            <a:endParaRPr lang="es-N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502505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FF0107E-8398-416B-9A63-FCF9CACB09C3}" type="datetimeFigureOut">
              <a:rPr lang="es-NI" smtClean="0"/>
              <a:t>23/5/2022</a:t>
            </a:fld>
            <a:endParaRPr lang="es-NI"/>
          </a:p>
        </p:txBody>
      </p:sp>
      <p:sp>
        <p:nvSpPr>
          <p:cNvPr id="4" name="Footer Placeholder 3"/>
          <p:cNvSpPr>
            <a:spLocks noGrp="1"/>
          </p:cNvSpPr>
          <p:nvPr>
            <p:ph type="ftr" sz="quarter" idx="11"/>
          </p:nvPr>
        </p:nvSpPr>
        <p:spPr/>
        <p:txBody>
          <a:bodyPr/>
          <a:lstStyle/>
          <a:p>
            <a:endParaRPr lang="es-NI"/>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162959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0107E-8398-416B-9A63-FCF9CACB09C3}" type="datetimeFigureOut">
              <a:rPr lang="es-NI" smtClean="0"/>
              <a:t>23/5/2022</a:t>
            </a:fld>
            <a:endParaRPr lang="es-NI"/>
          </a:p>
        </p:txBody>
      </p:sp>
      <p:sp>
        <p:nvSpPr>
          <p:cNvPr id="3" name="Footer Placeholder 2"/>
          <p:cNvSpPr>
            <a:spLocks noGrp="1"/>
          </p:cNvSpPr>
          <p:nvPr>
            <p:ph type="ftr" sz="quarter" idx="11"/>
          </p:nvPr>
        </p:nvSpPr>
        <p:spPr/>
        <p:txBody>
          <a:bodyPr/>
          <a:lstStyle/>
          <a:p>
            <a:endParaRPr lang="es-NI"/>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4254737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23320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FF0107E-8398-416B-9A63-FCF9CACB09C3}" type="datetimeFigureOut">
              <a:rPr lang="es-NI" smtClean="0"/>
              <a:t>23/5/2022</a:t>
            </a:fld>
            <a:endParaRPr lang="es-NI"/>
          </a:p>
        </p:txBody>
      </p:sp>
      <p:sp>
        <p:nvSpPr>
          <p:cNvPr id="6" name="Footer Placeholder 5"/>
          <p:cNvSpPr>
            <a:spLocks noGrp="1"/>
          </p:cNvSpPr>
          <p:nvPr>
            <p:ph type="ftr" sz="quarter" idx="11"/>
          </p:nvPr>
        </p:nvSpPr>
        <p:spPr/>
        <p:txBody>
          <a:bodyPr/>
          <a:lstStyle/>
          <a:p>
            <a:endParaRPr lang="es-N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D503C9-EC60-4277-A63B-C517EEF10998}" type="slidenum">
              <a:rPr lang="es-NI" smtClean="0"/>
              <a:t>‹Nº›</a:t>
            </a:fld>
            <a:endParaRPr lang="es-NI"/>
          </a:p>
        </p:txBody>
      </p:sp>
    </p:spTree>
    <p:extLst>
      <p:ext uri="{BB962C8B-B14F-4D97-AF65-F5344CB8AC3E}">
        <p14:creationId xmlns:p14="http://schemas.microsoft.com/office/powerpoint/2010/main" val="2958728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F0107E-8398-416B-9A63-FCF9CACB09C3}" type="datetimeFigureOut">
              <a:rPr lang="es-NI" smtClean="0"/>
              <a:t>23/5/2022</a:t>
            </a:fld>
            <a:endParaRPr lang="es-NI"/>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NI"/>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8D503C9-EC60-4277-A63B-C517EEF10998}" type="slidenum">
              <a:rPr lang="es-NI" smtClean="0"/>
              <a:t>‹Nº›</a:t>
            </a:fld>
            <a:endParaRPr lang="es-NI"/>
          </a:p>
        </p:txBody>
      </p:sp>
    </p:spTree>
    <p:extLst>
      <p:ext uri="{BB962C8B-B14F-4D97-AF65-F5344CB8AC3E}">
        <p14:creationId xmlns:p14="http://schemas.microsoft.com/office/powerpoint/2010/main" val="2269685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B1272E6-9D4F-6647-C4F1-832894F4720B}"/>
              </a:ext>
            </a:extLst>
          </p:cNvPr>
          <p:cNvSpPr>
            <a:spLocks noGrp="1"/>
          </p:cNvSpPr>
          <p:nvPr>
            <p:ph idx="1"/>
          </p:nvPr>
        </p:nvSpPr>
        <p:spPr>
          <a:xfrm>
            <a:off x="1430735" y="1938881"/>
            <a:ext cx="8915400" cy="2687782"/>
          </a:xfrm>
        </p:spPr>
        <p:txBody>
          <a:bodyPr vert="horz" lIns="91440" tIns="45720" rIns="91440" bIns="45720" rtlCol="0" anchor="ctr">
            <a:normAutofit/>
          </a:bodyPr>
          <a:lstStyle/>
          <a:p>
            <a:pPr marL="0" indent="0">
              <a:buNone/>
            </a:pPr>
            <a:r>
              <a:rPr lang="en-US" b="1" i="1" dirty="0">
                <a:solidFill>
                  <a:schemeClr val="tx2">
                    <a:lumMod val="75000"/>
                  </a:schemeClr>
                </a:solidFill>
              </a:rPr>
              <a:t>COMPENDIO DE </a:t>
            </a:r>
            <a:r>
              <a:rPr lang="en-US" b="1" i="1">
                <a:solidFill>
                  <a:schemeClr val="tx2">
                    <a:lumMod val="75000"/>
                  </a:schemeClr>
                </a:solidFill>
              </a:rPr>
              <a:t>SENTENCIAS  </a:t>
            </a:r>
            <a:r>
              <a:rPr lang="en-US" b="1" i="1" dirty="0">
                <a:solidFill>
                  <a:schemeClr val="tx2">
                    <a:lumMod val="75000"/>
                  </a:schemeClr>
                </a:solidFill>
              </a:rPr>
              <a:t>RELEVANTES EN CASOS DE CRIMENES CONTRA LA VIDA SILVESTRE EN CENTRO AMÉRICA.</a:t>
            </a:r>
          </a:p>
          <a:p>
            <a:pPr marL="0" indent="0">
              <a:buNone/>
            </a:pPr>
            <a:endParaRPr lang="en-US" sz="1400" b="1" i="1" dirty="0">
              <a:solidFill>
                <a:schemeClr val="tx2">
                  <a:lumMod val="75000"/>
                </a:schemeClr>
              </a:solidFill>
            </a:endParaRPr>
          </a:p>
          <a:p>
            <a:pPr marL="0" indent="0"/>
            <a:r>
              <a:rPr lang="en-US" sz="1400" b="1" i="1" dirty="0">
                <a:solidFill>
                  <a:schemeClr val="tx2">
                    <a:lumMod val="75000"/>
                  </a:schemeClr>
                </a:solidFill>
              </a:rPr>
              <a:t>Ponente: Dra. Susy Duriez/ </a:t>
            </a:r>
            <a:r>
              <a:rPr lang="en-US" sz="1400" b="1" i="1" dirty="0" err="1">
                <a:solidFill>
                  <a:schemeClr val="tx2">
                    <a:lumMod val="75000"/>
                  </a:schemeClr>
                </a:solidFill>
              </a:rPr>
              <a:t>Especialista</a:t>
            </a:r>
            <a:r>
              <a:rPr lang="en-US" sz="1400" b="1" i="1" dirty="0">
                <a:solidFill>
                  <a:schemeClr val="tx2">
                    <a:lumMod val="75000"/>
                  </a:schemeClr>
                </a:solidFill>
              </a:rPr>
              <a:t> Derecho Ambiental </a:t>
            </a:r>
          </a:p>
          <a:p>
            <a:pPr marL="0" indent="0">
              <a:buNone/>
            </a:pPr>
            <a:endParaRPr lang="en-US" dirty="0">
              <a:solidFill>
                <a:schemeClr val="tx2">
                  <a:lumMod val="75000"/>
                </a:schemeClr>
              </a:solidFill>
            </a:endParaRPr>
          </a:p>
        </p:txBody>
      </p:sp>
      <p:pic>
        <p:nvPicPr>
          <p:cNvPr id="60" name="Imagen 59" descr="Texto&#10;&#10;Descripción generada automáticamente">
            <a:extLst>
              <a:ext uri="{FF2B5EF4-FFF2-40B4-BE49-F238E27FC236}">
                <a16:creationId xmlns:a16="http://schemas.microsoft.com/office/drawing/2014/main" id="{74CE493E-6FB5-7FED-0DEB-30FE5C7569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2986" y="5832994"/>
            <a:ext cx="2969418" cy="718185"/>
          </a:xfrm>
          <a:prstGeom prst="rect">
            <a:avLst/>
          </a:prstGeom>
        </p:spPr>
      </p:pic>
      <p:pic>
        <p:nvPicPr>
          <p:cNvPr id="61" name="Imagen 60" descr="Dibujo con letras blancas&#10;&#10;Descripción generada automáticamente con confianza media">
            <a:extLst>
              <a:ext uri="{FF2B5EF4-FFF2-40B4-BE49-F238E27FC236}">
                <a16:creationId xmlns:a16="http://schemas.microsoft.com/office/drawing/2014/main" id="{B024FE1F-A88E-BCA8-0FB6-D719370A3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1200" y="624110"/>
            <a:ext cx="3571786" cy="1314771"/>
          </a:xfrm>
          <a:prstGeom prst="rect">
            <a:avLst/>
          </a:prstGeom>
        </p:spPr>
      </p:pic>
      <p:sp>
        <p:nvSpPr>
          <p:cNvPr id="5" name="CuadroTexto 4">
            <a:extLst>
              <a:ext uri="{FF2B5EF4-FFF2-40B4-BE49-F238E27FC236}">
                <a16:creationId xmlns:a16="http://schemas.microsoft.com/office/drawing/2014/main" id="{F0CD25FB-54FD-A87F-6DD6-766FE71417E7}"/>
              </a:ext>
            </a:extLst>
          </p:cNvPr>
          <p:cNvSpPr txBox="1"/>
          <p:nvPr/>
        </p:nvSpPr>
        <p:spPr>
          <a:xfrm>
            <a:off x="991066" y="6003553"/>
            <a:ext cx="3299223" cy="461665"/>
          </a:xfrm>
          <a:prstGeom prst="rect">
            <a:avLst/>
          </a:prstGeom>
          <a:noFill/>
        </p:spPr>
        <p:txBody>
          <a:bodyPr wrap="square" rtlCol="0">
            <a:spAutoFit/>
          </a:bodyPr>
          <a:lstStyle/>
          <a:p>
            <a:r>
              <a:rPr lang="es-ES" sz="1200" dirty="0"/>
              <a:t>Este proceso de construcción del Compendio fue gracias al apoyo del </a:t>
            </a:r>
            <a:endParaRPr lang="es-NI" sz="1200" dirty="0"/>
          </a:p>
        </p:txBody>
      </p:sp>
      <p:pic>
        <p:nvPicPr>
          <p:cNvPr id="62" name="Imagen 61">
            <a:extLst>
              <a:ext uri="{FF2B5EF4-FFF2-40B4-BE49-F238E27FC236}">
                <a16:creationId xmlns:a16="http://schemas.microsoft.com/office/drawing/2014/main" id="{133BF845-5F02-F583-547C-D8B68C2CB24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32536" y="5832993"/>
            <a:ext cx="2620010" cy="718185"/>
          </a:xfrm>
          <a:prstGeom prst="rect">
            <a:avLst/>
          </a:prstGeom>
          <a:noFill/>
        </p:spPr>
      </p:pic>
    </p:spTree>
    <p:extLst>
      <p:ext uri="{BB962C8B-B14F-4D97-AF65-F5344CB8AC3E}">
        <p14:creationId xmlns:p14="http://schemas.microsoft.com/office/powerpoint/2010/main" val="3685886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2">
            <a:extLst>
              <a:ext uri="{FF2B5EF4-FFF2-40B4-BE49-F238E27FC236}">
                <a16:creationId xmlns:a16="http://schemas.microsoft.com/office/drawing/2014/main" id="{BA96F20F-5327-2BE3-93F0-4DB06C3A1306}"/>
              </a:ext>
            </a:extLst>
          </p:cNvPr>
          <p:cNvGraphicFramePr>
            <a:graphicFrameLocks noGrp="1"/>
          </p:cNvGraphicFramePr>
          <p:nvPr>
            <p:ph idx="1"/>
            <p:extLst>
              <p:ext uri="{D42A27DB-BD31-4B8C-83A1-F6EECF244321}">
                <p14:modId xmlns:p14="http://schemas.microsoft.com/office/powerpoint/2010/main" val="3809782262"/>
              </p:ext>
            </p:extLst>
          </p:nvPr>
        </p:nvGraphicFramePr>
        <p:xfrm>
          <a:off x="1528163" y="1452112"/>
          <a:ext cx="8915400" cy="4664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958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6" name="Straight Connector 15">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9"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0"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1"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2"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3"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4"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5"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6"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7"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8"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9"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0"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Marcador de contenido 2">
            <a:extLst>
              <a:ext uri="{FF2B5EF4-FFF2-40B4-BE49-F238E27FC236}">
                <a16:creationId xmlns:a16="http://schemas.microsoft.com/office/drawing/2014/main" id="{A595E0E8-D2B9-45DB-8862-1365A658A759}"/>
              </a:ext>
            </a:extLst>
          </p:cNvPr>
          <p:cNvSpPr>
            <a:spLocks noGrp="1"/>
          </p:cNvSpPr>
          <p:nvPr>
            <p:ph idx="1"/>
          </p:nvPr>
        </p:nvSpPr>
        <p:spPr>
          <a:xfrm>
            <a:off x="776377" y="221226"/>
            <a:ext cx="10728235" cy="6415548"/>
          </a:xfrm>
        </p:spPr>
        <p:txBody>
          <a:bodyPr anchor="ctr">
            <a:normAutofit/>
          </a:bodyPr>
          <a:lstStyle/>
          <a:p>
            <a:pPr lvl="0" algn="just">
              <a:lnSpc>
                <a:spcPct val="90000"/>
              </a:lnSpc>
            </a:pPr>
            <a:r>
              <a:rPr lang="es-CL" sz="2800" dirty="0">
                <a:solidFill>
                  <a:schemeClr val="tx2">
                    <a:lumMod val="75000"/>
                  </a:schemeClr>
                </a:solidFill>
              </a:rPr>
              <a:t>En las sentencias tanto a nivel de la Corte Suprema de Justicia como en los órganos de primera y segunda instancia, se identificó el poco uso de los instrumentos regionales e internacionales como convenios internacionales y los principios ambientales, que son parte del cuerpo normativo de estos.</a:t>
            </a:r>
            <a:endParaRPr lang="es-NI" sz="2800" dirty="0">
              <a:solidFill>
                <a:schemeClr val="tx2">
                  <a:lumMod val="75000"/>
                </a:schemeClr>
              </a:solidFill>
            </a:endParaRPr>
          </a:p>
          <a:p>
            <a:pPr marL="0" indent="0" algn="just">
              <a:lnSpc>
                <a:spcPct val="90000"/>
              </a:lnSpc>
              <a:buNone/>
            </a:pPr>
            <a:endParaRPr lang="es-NI" sz="2800" dirty="0">
              <a:solidFill>
                <a:schemeClr val="tx2">
                  <a:lumMod val="75000"/>
                </a:schemeClr>
              </a:solidFill>
            </a:endParaRPr>
          </a:p>
          <a:p>
            <a:pPr lvl="0" algn="just">
              <a:lnSpc>
                <a:spcPct val="90000"/>
              </a:lnSpc>
            </a:pPr>
            <a:r>
              <a:rPr lang="es-CL" sz="2800" dirty="0">
                <a:solidFill>
                  <a:schemeClr val="tx2">
                    <a:lumMod val="75000"/>
                  </a:schemeClr>
                </a:solidFill>
              </a:rPr>
              <a:t>Se observa que los países del área tienden aplicar resolución alterna de conflictos en casos de delitos ambientales, específicamente relacionados con flora y fauna que básicamente sus penas son menores a tres años . En la mayoría de los acuerdos no se establece el resarcimiento del daño. </a:t>
            </a:r>
            <a:endParaRPr lang="es-NI" sz="2800" dirty="0">
              <a:solidFill>
                <a:schemeClr val="tx2">
                  <a:lumMod val="75000"/>
                </a:schemeClr>
              </a:solidFill>
            </a:endParaRPr>
          </a:p>
          <a:p>
            <a:pPr algn="just">
              <a:lnSpc>
                <a:spcPct val="90000"/>
              </a:lnSpc>
            </a:pPr>
            <a:endParaRPr lang="es-NI" sz="2800" dirty="0">
              <a:solidFill>
                <a:schemeClr val="tx2">
                  <a:lumMod val="75000"/>
                </a:schemeClr>
              </a:solidFill>
            </a:endParaRPr>
          </a:p>
          <a:p>
            <a:pPr marL="0" indent="0" algn="just">
              <a:lnSpc>
                <a:spcPct val="90000"/>
              </a:lnSpc>
              <a:buNone/>
            </a:pPr>
            <a:endParaRPr lang="es-NI" sz="2800" dirty="0">
              <a:solidFill>
                <a:schemeClr val="tx2">
                  <a:lumMod val="75000"/>
                </a:schemeClr>
              </a:solidFill>
            </a:endParaRPr>
          </a:p>
          <a:p>
            <a:pPr>
              <a:lnSpc>
                <a:spcPct val="90000"/>
              </a:lnSpc>
            </a:pPr>
            <a:endParaRPr lang="es-NI" sz="1000" dirty="0">
              <a:solidFill>
                <a:schemeClr val="tx2">
                  <a:lumMod val="75000"/>
                </a:schemeClr>
              </a:solidFill>
            </a:endParaRPr>
          </a:p>
        </p:txBody>
      </p:sp>
    </p:spTree>
    <p:extLst>
      <p:ext uri="{BB962C8B-B14F-4D97-AF65-F5344CB8AC3E}">
        <p14:creationId xmlns:p14="http://schemas.microsoft.com/office/powerpoint/2010/main" val="902916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422B12F-A9A3-4244-AA03-B7E76CC22340}"/>
              </a:ext>
            </a:extLst>
          </p:cNvPr>
          <p:cNvSpPr>
            <a:spLocks noGrp="1"/>
          </p:cNvSpPr>
          <p:nvPr>
            <p:ph type="title"/>
          </p:nvPr>
        </p:nvSpPr>
        <p:spPr>
          <a:xfrm>
            <a:off x="526090" y="942108"/>
            <a:ext cx="2865591" cy="4969113"/>
          </a:xfrm>
        </p:spPr>
        <p:txBody>
          <a:bodyPr anchor="ctr">
            <a:normAutofit/>
          </a:bodyPr>
          <a:lstStyle/>
          <a:p>
            <a:r>
              <a:rPr lang="es-NI" b="1" dirty="0">
                <a:solidFill>
                  <a:schemeClr val="tx2">
                    <a:lumMod val="75000"/>
                  </a:schemeClr>
                </a:solidFill>
              </a:rPr>
              <a:t>Reflexiones finales</a:t>
            </a:r>
            <a:br>
              <a:rPr lang="es-NI" b="1" dirty="0">
                <a:solidFill>
                  <a:schemeClr val="tx2">
                    <a:lumMod val="75000"/>
                  </a:schemeClr>
                </a:solidFill>
              </a:rPr>
            </a:br>
            <a:r>
              <a:rPr lang="es-NI" dirty="0">
                <a:solidFill>
                  <a:schemeClr val="tx2">
                    <a:lumMod val="75000"/>
                  </a:schemeClr>
                </a:solidFill>
              </a:rPr>
              <a:t> </a:t>
            </a:r>
            <a:br>
              <a:rPr lang="es-NI" dirty="0">
                <a:solidFill>
                  <a:schemeClr val="tx2">
                    <a:lumMod val="75000"/>
                  </a:schemeClr>
                </a:solidFill>
              </a:rPr>
            </a:br>
            <a:endParaRPr lang="es-NI" dirty="0">
              <a:solidFill>
                <a:schemeClr val="tx2">
                  <a:lumMod val="75000"/>
                </a:schemeClr>
              </a:solidFill>
            </a:endParaRP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Marcador de contenido 2">
            <a:extLst>
              <a:ext uri="{FF2B5EF4-FFF2-40B4-BE49-F238E27FC236}">
                <a16:creationId xmlns:a16="http://schemas.microsoft.com/office/drawing/2014/main" id="{E0489166-170F-481C-A5BB-3FE039187BFA}"/>
              </a:ext>
            </a:extLst>
          </p:cNvPr>
          <p:cNvSpPr>
            <a:spLocks noGrp="1"/>
          </p:cNvSpPr>
          <p:nvPr>
            <p:ph idx="1"/>
          </p:nvPr>
        </p:nvSpPr>
        <p:spPr>
          <a:xfrm>
            <a:off x="3856008" y="942107"/>
            <a:ext cx="7648603" cy="5558139"/>
          </a:xfrm>
        </p:spPr>
        <p:txBody>
          <a:bodyPr anchor="ctr">
            <a:normAutofit fontScale="92500" lnSpcReduction="10000"/>
          </a:bodyPr>
          <a:lstStyle/>
          <a:p>
            <a:pPr algn="just">
              <a:lnSpc>
                <a:spcPct val="90000"/>
              </a:lnSpc>
            </a:pPr>
            <a:r>
              <a:rPr lang="es-CL" dirty="0">
                <a:solidFill>
                  <a:schemeClr val="tx2">
                    <a:lumMod val="75000"/>
                  </a:schemeClr>
                </a:solidFill>
              </a:rPr>
              <a:t>Se identifica la necesidad de desarrollar procesos sistemáticos de capacitación y de socialización de experiencias con los operadores de justicia ambiental, que permita fortalecer la eficiencia y eficacia en la aplicación de las normas en los procesos ambientales.</a:t>
            </a:r>
            <a:endParaRPr lang="es-NI" dirty="0">
              <a:solidFill>
                <a:schemeClr val="tx2">
                  <a:lumMod val="75000"/>
                </a:schemeClr>
              </a:solidFill>
            </a:endParaRPr>
          </a:p>
          <a:p>
            <a:pPr algn="just">
              <a:lnSpc>
                <a:spcPct val="90000"/>
              </a:lnSpc>
            </a:pPr>
            <a:r>
              <a:rPr lang="es-CL" dirty="0">
                <a:solidFill>
                  <a:schemeClr val="tx2">
                    <a:lumMod val="75000"/>
                  </a:schemeClr>
                </a:solidFill>
              </a:rPr>
              <a:t>Se logró apreciar, que en las fiscalías donde existen las unidades especializadas para los delitos contra el medio ambiente, se manifiestan ventajas desde el punto de vista del manejo de los procesos, en la persecución de los delitos, en la valoración y presentación de las pruebas.</a:t>
            </a:r>
          </a:p>
          <a:p>
            <a:pPr>
              <a:lnSpc>
                <a:spcPct val="90000"/>
              </a:lnSpc>
            </a:pPr>
            <a:r>
              <a:rPr lang="es-CL" dirty="0">
                <a:solidFill>
                  <a:schemeClr val="tx2">
                    <a:lumMod val="75000"/>
                  </a:schemeClr>
                </a:solidFill>
              </a:rPr>
              <a:t>. Se considera de vital importancia el desarrollo y fortalecimiento de las coordinaciones funcionales entre los operadores de justicia (fiscales y jueces) con las autoridades ambientales administrativas </a:t>
            </a:r>
          </a:p>
          <a:p>
            <a:pPr>
              <a:lnSpc>
                <a:spcPct val="90000"/>
              </a:lnSpc>
            </a:pPr>
            <a:r>
              <a:rPr lang="es-CL" dirty="0">
                <a:solidFill>
                  <a:schemeClr val="tx2">
                    <a:lumMod val="75000"/>
                  </a:schemeClr>
                </a:solidFill>
              </a:rPr>
              <a:t>De igual forma se plantea la necesidad de desarrollar en los procesos de capacitación los temas relacionados con los  principios ambientales y de los convenios internacionales vistos como parte del cuerpo normativo de los países.</a:t>
            </a:r>
            <a:endParaRPr lang="es-NI" dirty="0">
              <a:solidFill>
                <a:schemeClr val="tx2">
                  <a:lumMod val="75000"/>
                </a:schemeClr>
              </a:solidFill>
            </a:endParaRPr>
          </a:p>
          <a:p>
            <a:pPr>
              <a:lnSpc>
                <a:spcPct val="90000"/>
              </a:lnSpc>
            </a:pPr>
            <a:r>
              <a:rPr lang="es-CL" dirty="0">
                <a:solidFill>
                  <a:schemeClr val="tx2">
                    <a:lumMod val="75000"/>
                  </a:schemeClr>
                </a:solidFill>
              </a:rPr>
              <a:t>Con relación a los acuerdos de pena configurados como resolución alterna de conflictos, no solamente se debe asumir el reconocimiento del ilícito por parte de los transgresores del medio ambiente, sino también deberá incluirse en el texto del acuerdo, la reparación y el resarcimiento del daño, así como los instrumentos de seguimiento al cumplimento de los mismos.</a:t>
            </a:r>
            <a:endParaRPr lang="es-NI" dirty="0">
              <a:solidFill>
                <a:schemeClr val="tx2">
                  <a:lumMod val="75000"/>
                </a:schemeClr>
              </a:solidFill>
            </a:endParaRPr>
          </a:p>
          <a:p>
            <a:pPr marL="0" indent="0" algn="just">
              <a:lnSpc>
                <a:spcPct val="90000"/>
              </a:lnSpc>
              <a:buNone/>
            </a:pPr>
            <a:endParaRPr lang="es-NI" sz="1500" dirty="0">
              <a:solidFill>
                <a:schemeClr val="tx2">
                  <a:lumMod val="75000"/>
                </a:schemeClr>
              </a:solidFill>
            </a:endParaRPr>
          </a:p>
          <a:p>
            <a:pPr marL="0" indent="0">
              <a:lnSpc>
                <a:spcPct val="90000"/>
              </a:lnSpc>
              <a:buNone/>
            </a:pPr>
            <a:endParaRPr lang="es-NI" sz="1500" dirty="0">
              <a:solidFill>
                <a:schemeClr val="tx2">
                  <a:lumMod val="75000"/>
                </a:schemeClr>
              </a:solidFill>
            </a:endParaRPr>
          </a:p>
          <a:p>
            <a:pPr>
              <a:lnSpc>
                <a:spcPct val="90000"/>
              </a:lnSpc>
            </a:pPr>
            <a:endParaRPr lang="es-NI" sz="1500" dirty="0">
              <a:solidFill>
                <a:schemeClr val="tx2">
                  <a:lumMod val="75000"/>
                </a:schemeClr>
              </a:solidFill>
            </a:endParaRPr>
          </a:p>
        </p:txBody>
      </p:sp>
    </p:spTree>
    <p:extLst>
      <p:ext uri="{BB962C8B-B14F-4D97-AF65-F5344CB8AC3E}">
        <p14:creationId xmlns:p14="http://schemas.microsoft.com/office/powerpoint/2010/main" val="1953599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5" name="Freeform: Shape 134">
            <a:extLst>
              <a:ext uri="{FF2B5EF4-FFF2-40B4-BE49-F238E27FC236}">
                <a16:creationId xmlns:a16="http://schemas.microsoft.com/office/drawing/2014/main" id="{23C7736A-5A08-4021-9AB6-390DFF50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8170246" cy="6858000"/>
          </a:xfrm>
          <a:custGeom>
            <a:avLst/>
            <a:gdLst>
              <a:gd name="connsiteX0" fmla="*/ 4738960 w 8170246"/>
              <a:gd name="connsiteY0" fmla="*/ 0 h 6858000"/>
              <a:gd name="connsiteX1" fmla="*/ 4862151 w 8170246"/>
              <a:gd name="connsiteY1" fmla="*/ 0 h 6858000"/>
              <a:gd name="connsiteX2" fmla="*/ 8088169 w 8170246"/>
              <a:gd name="connsiteY2" fmla="*/ 3226735 h 6858000"/>
              <a:gd name="connsiteX3" fmla="*/ 8088169 w 8170246"/>
              <a:gd name="connsiteY3" fmla="*/ 3626507 h 6858000"/>
              <a:gd name="connsiteX4" fmla="*/ 4857393 w 8170246"/>
              <a:gd name="connsiteY4" fmla="*/ 6858000 h 6858000"/>
              <a:gd name="connsiteX5" fmla="*/ 4783581 w 8170246"/>
              <a:gd name="connsiteY5" fmla="*/ 6858000 h 6858000"/>
              <a:gd name="connsiteX6" fmla="*/ 4734202 w 8170246"/>
              <a:gd name="connsiteY6" fmla="*/ 6858000 h 6858000"/>
              <a:gd name="connsiteX7" fmla="*/ 7964978 w 8170246"/>
              <a:gd name="connsiteY7" fmla="*/ 3626507 h 6858000"/>
              <a:gd name="connsiteX8" fmla="*/ 7964978 w 8170246"/>
              <a:gd name="connsiteY8" fmla="*/ 3226735 h 6858000"/>
              <a:gd name="connsiteX9" fmla="*/ 4738960 w 8170246"/>
              <a:gd name="connsiteY9" fmla="*/ 0 h 6858000"/>
              <a:gd name="connsiteX10" fmla="*/ 0 w 8170246"/>
              <a:gd name="connsiteY10" fmla="*/ 0 h 6858000"/>
              <a:gd name="connsiteX11" fmla="*/ 98791 w 8170246"/>
              <a:gd name="connsiteY11" fmla="*/ 0 h 6858000"/>
              <a:gd name="connsiteX12" fmla="*/ 4456718 w 8170246"/>
              <a:gd name="connsiteY12" fmla="*/ 0 h 6858000"/>
              <a:gd name="connsiteX13" fmla="*/ 4603489 w 8170246"/>
              <a:gd name="connsiteY13" fmla="*/ 0 h 6858000"/>
              <a:gd name="connsiteX14" fmla="*/ 7829507 w 8170246"/>
              <a:gd name="connsiteY14" fmla="*/ 3226735 h 6858000"/>
              <a:gd name="connsiteX15" fmla="*/ 7829507 w 8170246"/>
              <a:gd name="connsiteY15" fmla="*/ 3626507 h 6858000"/>
              <a:gd name="connsiteX16" fmla="*/ 4598731 w 8170246"/>
              <a:gd name="connsiteY16" fmla="*/ 6858000 h 6858000"/>
              <a:gd name="connsiteX17" fmla="*/ 4540663 w 8170246"/>
              <a:gd name="connsiteY17" fmla="*/ 6858000 h 6858000"/>
              <a:gd name="connsiteX18" fmla="*/ 133398 w 8170246"/>
              <a:gd name="connsiteY18" fmla="*/ 6858000 h 6858000"/>
              <a:gd name="connsiteX19" fmla="*/ 0 w 8170246"/>
              <a:gd name="connsiteY1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70246" h="6858000">
                <a:moveTo>
                  <a:pt x="4738960" y="0"/>
                </a:moveTo>
                <a:lnTo>
                  <a:pt x="4862151" y="0"/>
                </a:lnTo>
                <a:cubicBezTo>
                  <a:pt x="4862151" y="0"/>
                  <a:pt x="4862151" y="0"/>
                  <a:pt x="8088169" y="3226735"/>
                </a:cubicBezTo>
                <a:cubicBezTo>
                  <a:pt x="8197606" y="3336196"/>
                  <a:pt x="8197606" y="3517045"/>
                  <a:pt x="8088169" y="3626507"/>
                </a:cubicBezTo>
                <a:cubicBezTo>
                  <a:pt x="8088169" y="3626507"/>
                  <a:pt x="8088169" y="3626507"/>
                  <a:pt x="4857393" y="6858000"/>
                </a:cubicBezTo>
                <a:cubicBezTo>
                  <a:pt x="4857393" y="6858000"/>
                  <a:pt x="4857393" y="6858000"/>
                  <a:pt x="4783581" y="6858000"/>
                </a:cubicBezTo>
                <a:lnTo>
                  <a:pt x="4734202" y="6858000"/>
                </a:lnTo>
                <a:cubicBezTo>
                  <a:pt x="7964978" y="3626507"/>
                  <a:pt x="7964978" y="3626507"/>
                  <a:pt x="7964978" y="3626507"/>
                </a:cubicBezTo>
                <a:cubicBezTo>
                  <a:pt x="8074415" y="3517045"/>
                  <a:pt x="8074415" y="3336196"/>
                  <a:pt x="7964978" y="3226735"/>
                </a:cubicBezTo>
                <a:cubicBezTo>
                  <a:pt x="4738960" y="0"/>
                  <a:pt x="4738960" y="0"/>
                  <a:pt x="4738960" y="0"/>
                </a:cubicBezTo>
                <a:close/>
                <a:moveTo>
                  <a:pt x="0" y="0"/>
                </a:moveTo>
                <a:lnTo>
                  <a:pt x="98791" y="0"/>
                </a:lnTo>
                <a:cubicBezTo>
                  <a:pt x="1075904" y="0"/>
                  <a:pt x="2469401" y="0"/>
                  <a:pt x="4456718" y="0"/>
                </a:cubicBezTo>
                <a:lnTo>
                  <a:pt x="4603489" y="0"/>
                </a:lnTo>
                <a:cubicBezTo>
                  <a:pt x="4603489" y="0"/>
                  <a:pt x="4603489" y="0"/>
                  <a:pt x="7829507" y="3226735"/>
                </a:cubicBezTo>
                <a:cubicBezTo>
                  <a:pt x="7938944" y="3336196"/>
                  <a:pt x="7938944" y="3517045"/>
                  <a:pt x="7829507" y="3626507"/>
                </a:cubicBezTo>
                <a:cubicBezTo>
                  <a:pt x="7829507" y="3626507"/>
                  <a:pt x="7829507" y="3626507"/>
                  <a:pt x="4598731" y="6858000"/>
                </a:cubicBezTo>
                <a:lnTo>
                  <a:pt x="4540663" y="6858000"/>
                </a:lnTo>
                <a:cubicBezTo>
                  <a:pt x="4077749" y="6858000"/>
                  <a:pt x="2938270" y="6858000"/>
                  <a:pt x="133398" y="6858000"/>
                </a:cubicBezTo>
                <a:lnTo>
                  <a:pt x="0" y="6858000"/>
                </a:lnTo>
                <a:close/>
              </a:path>
            </a:pathLst>
          </a:custGeom>
          <a:ln>
            <a:noFill/>
          </a:ln>
          <a:effectLst/>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noAutofit/>
          </a:bodyPr>
          <a:lstStyle/>
          <a:p>
            <a:endParaRPr lang="en-US" dirty="0"/>
          </a:p>
        </p:txBody>
      </p:sp>
      <p:sp>
        <p:nvSpPr>
          <p:cNvPr id="2" name="Título 1">
            <a:extLst>
              <a:ext uri="{FF2B5EF4-FFF2-40B4-BE49-F238E27FC236}">
                <a16:creationId xmlns:a16="http://schemas.microsoft.com/office/drawing/2014/main" id="{64E22F1D-8040-4C97-8F7F-3BD45ADEFA18}"/>
              </a:ext>
            </a:extLst>
          </p:cNvPr>
          <p:cNvSpPr>
            <a:spLocks noGrp="1"/>
          </p:cNvSpPr>
          <p:nvPr>
            <p:ph type="title"/>
          </p:nvPr>
        </p:nvSpPr>
        <p:spPr>
          <a:xfrm>
            <a:off x="337118" y="212260"/>
            <a:ext cx="5882528" cy="1280890"/>
          </a:xfrm>
        </p:spPr>
        <p:txBody>
          <a:bodyPr>
            <a:noAutofit/>
          </a:bodyPr>
          <a:lstStyle/>
          <a:p>
            <a:r>
              <a:rPr lang="es-NI" sz="3000" b="1" dirty="0"/>
              <a:t>Que propósitos se pretenden con elaboración del compendio?</a:t>
            </a:r>
          </a:p>
        </p:txBody>
      </p:sp>
      <p:sp>
        <p:nvSpPr>
          <p:cNvPr id="137" name="Rectangle 136">
            <a:extLst>
              <a:ext uri="{FF2B5EF4-FFF2-40B4-BE49-F238E27FC236}">
                <a16:creationId xmlns:a16="http://schemas.microsoft.com/office/drawing/2014/main" id="{433DF4D3-8A35-461A-ABE0-F56B78A13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Marcador de contenido 2">
            <a:extLst>
              <a:ext uri="{FF2B5EF4-FFF2-40B4-BE49-F238E27FC236}">
                <a16:creationId xmlns:a16="http://schemas.microsoft.com/office/drawing/2014/main" id="{9DC6B7CB-6B42-4D61-89D0-9693ED829E28}"/>
              </a:ext>
            </a:extLst>
          </p:cNvPr>
          <p:cNvSpPr>
            <a:spLocks noGrp="1"/>
          </p:cNvSpPr>
          <p:nvPr>
            <p:ph idx="1"/>
          </p:nvPr>
        </p:nvSpPr>
        <p:spPr>
          <a:xfrm>
            <a:off x="531812" y="2133600"/>
            <a:ext cx="4625882" cy="3777622"/>
          </a:xfrm>
        </p:spPr>
        <p:txBody>
          <a:bodyPr>
            <a:normAutofit lnSpcReduction="10000"/>
          </a:bodyPr>
          <a:lstStyle/>
          <a:p>
            <a:pPr>
              <a:buClr>
                <a:srgbClr val="59BCC8"/>
              </a:buClr>
            </a:pPr>
            <a:r>
              <a:rPr lang="es-CL" dirty="0"/>
              <a:t>Contar con un instrumento de consulta jurídica, que permita desarrollar procesos de información y socialización de los aspectos relevantes encontrados en las sentencias</a:t>
            </a:r>
          </a:p>
          <a:p>
            <a:pPr>
              <a:buClr>
                <a:srgbClr val="59BCC8"/>
              </a:buClr>
            </a:pPr>
            <a:r>
              <a:rPr lang="es-CL" dirty="0"/>
              <a:t>Facilitar la cooperación, socialización de experiencias, la promoción, la difusión y el fortalecimiento de los Tribunales, los Ministerio Público y las Procuradurías Ambientales de la Región en materia de derecho ambiental. </a:t>
            </a:r>
            <a:endParaRPr lang="es-NI" dirty="0"/>
          </a:p>
          <a:p>
            <a:pPr>
              <a:buClr>
                <a:srgbClr val="59BCC8"/>
              </a:buClr>
            </a:pPr>
            <a:endParaRPr lang="es-NI" dirty="0"/>
          </a:p>
        </p:txBody>
      </p:sp>
      <p:sp>
        <p:nvSpPr>
          <p:cNvPr id="8" name="CuadroTexto 7">
            <a:extLst>
              <a:ext uri="{FF2B5EF4-FFF2-40B4-BE49-F238E27FC236}">
                <a16:creationId xmlns:a16="http://schemas.microsoft.com/office/drawing/2014/main" id="{AA59C3E5-73E4-CED4-C12A-604BE5DF777F}"/>
              </a:ext>
            </a:extLst>
          </p:cNvPr>
          <p:cNvSpPr txBox="1"/>
          <p:nvPr/>
        </p:nvSpPr>
        <p:spPr>
          <a:xfrm>
            <a:off x="5772661" y="1979839"/>
            <a:ext cx="6094562" cy="2031325"/>
          </a:xfrm>
          <a:prstGeom prst="rect">
            <a:avLst/>
          </a:prstGeom>
          <a:noFill/>
        </p:spPr>
        <p:txBody>
          <a:bodyPr wrap="square">
            <a:spAutoFit/>
          </a:bodyPr>
          <a:lstStyle/>
          <a:p>
            <a:pPr marL="0" indent="0" algn="just">
              <a:buNone/>
            </a:pPr>
            <a:r>
              <a:rPr lang="es-CL" dirty="0"/>
              <a:t>Diseñar un compendio que contenga al menos tres sentencias firmes por país en la</a:t>
            </a:r>
            <a:r>
              <a:rPr lang="es-CL" b="1" dirty="0"/>
              <a:t> </a:t>
            </a:r>
            <a:r>
              <a:rPr lang="es-CL" dirty="0"/>
              <a:t>jurisdicción penal, vinculados en materia de flora o fauna en los tribunales de los países de la región, realizando un análisis jurídico, destacando los principios, características y elementos técnicos e institucionales invocados en las sentencias sobre casos concretos</a:t>
            </a:r>
            <a:r>
              <a:rPr lang="es-CL" b="1" dirty="0"/>
              <a:t>.</a:t>
            </a:r>
            <a:endParaRPr lang="es-NI" dirty="0">
              <a:effectLst/>
            </a:endParaRPr>
          </a:p>
        </p:txBody>
      </p:sp>
      <p:sp>
        <p:nvSpPr>
          <p:cNvPr id="9" name="Título 1">
            <a:extLst>
              <a:ext uri="{FF2B5EF4-FFF2-40B4-BE49-F238E27FC236}">
                <a16:creationId xmlns:a16="http://schemas.microsoft.com/office/drawing/2014/main" id="{108768C1-5332-1C3F-ED1B-7FAC78BC7026}"/>
              </a:ext>
            </a:extLst>
          </p:cNvPr>
          <p:cNvSpPr txBox="1">
            <a:spLocks/>
          </p:cNvSpPr>
          <p:nvPr/>
        </p:nvSpPr>
        <p:spPr>
          <a:xfrm>
            <a:off x="6920628" y="249199"/>
            <a:ext cx="4500746" cy="125989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NI" b="1" dirty="0"/>
              <a:t>Objetivo General</a:t>
            </a:r>
          </a:p>
        </p:txBody>
      </p:sp>
    </p:spTree>
    <p:extLst>
      <p:ext uri="{BB962C8B-B14F-4D97-AF65-F5344CB8AC3E}">
        <p14:creationId xmlns:p14="http://schemas.microsoft.com/office/powerpoint/2010/main" val="505698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533CC87-C526-4A11-A343-8967BFE754D9}"/>
              </a:ext>
            </a:extLst>
          </p:cNvPr>
          <p:cNvSpPr>
            <a:spLocks noGrp="1"/>
          </p:cNvSpPr>
          <p:nvPr>
            <p:ph type="title"/>
          </p:nvPr>
        </p:nvSpPr>
        <p:spPr>
          <a:xfrm>
            <a:off x="379828" y="1055077"/>
            <a:ext cx="3334117" cy="5075360"/>
          </a:xfrm>
        </p:spPr>
        <p:txBody>
          <a:bodyPr>
            <a:normAutofit/>
          </a:bodyPr>
          <a:lstStyle/>
          <a:p>
            <a:r>
              <a:rPr lang="es-NI" sz="2700">
                <a:solidFill>
                  <a:schemeClr val="bg1"/>
                </a:solidFill>
              </a:rPr>
              <a:t>OBJETIVOS ESPECÍFICOS DEL COMPENDIO</a:t>
            </a:r>
          </a:p>
        </p:txBody>
      </p:sp>
      <p:sp>
        <p:nvSpPr>
          <p:cNvPr id="61"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63" name="Rectangle 62">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7" name="Marcador de contenido 2">
            <a:extLst>
              <a:ext uri="{FF2B5EF4-FFF2-40B4-BE49-F238E27FC236}">
                <a16:creationId xmlns:a16="http://schemas.microsoft.com/office/drawing/2014/main" id="{CB9D466A-A615-4B46-89AE-D39D827D96B6}"/>
              </a:ext>
            </a:extLst>
          </p:cNvPr>
          <p:cNvGraphicFramePr>
            <a:graphicFrameLocks noGrp="1"/>
          </p:cNvGraphicFramePr>
          <p:nvPr>
            <p:ph idx="1"/>
            <p:extLst>
              <p:ext uri="{D42A27DB-BD31-4B8C-83A1-F6EECF244321}">
                <p14:modId xmlns:p14="http://schemas.microsoft.com/office/powerpoint/2010/main" val="492707825"/>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100" name="Picture 4" descr="Fondos para proyectos de conservación de vida silvestre">
            <a:extLst>
              <a:ext uri="{FF2B5EF4-FFF2-40B4-BE49-F238E27FC236}">
                <a16:creationId xmlns:a16="http://schemas.microsoft.com/office/drawing/2014/main" id="{797F7F83-2941-4AEB-9B2F-4AE4D8DD374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005" y="3775864"/>
            <a:ext cx="3581762" cy="2381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17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7DD8A4-9A45-434E-9C38-24D1CFF71B19}"/>
              </a:ext>
            </a:extLst>
          </p:cNvPr>
          <p:cNvSpPr>
            <a:spLocks noGrp="1"/>
          </p:cNvSpPr>
          <p:nvPr>
            <p:ph type="title"/>
          </p:nvPr>
        </p:nvSpPr>
        <p:spPr/>
        <p:txBody>
          <a:bodyPr>
            <a:normAutofit/>
          </a:bodyPr>
          <a:lstStyle/>
          <a:p>
            <a:r>
              <a:rPr lang="es-NI" dirty="0"/>
              <a:t>EL PROBLEMA:</a:t>
            </a:r>
          </a:p>
        </p:txBody>
      </p:sp>
      <p:graphicFrame>
        <p:nvGraphicFramePr>
          <p:cNvPr id="69" name="Marcador de contenido 2">
            <a:extLst>
              <a:ext uri="{FF2B5EF4-FFF2-40B4-BE49-F238E27FC236}">
                <a16:creationId xmlns:a16="http://schemas.microsoft.com/office/drawing/2014/main" id="{9188F5FC-BE37-40EA-9E8B-DB2E1120C999}"/>
              </a:ext>
            </a:extLst>
          </p:cNvPr>
          <p:cNvGraphicFramePr>
            <a:graphicFrameLocks noGrp="1"/>
          </p:cNvGraphicFramePr>
          <p:nvPr>
            <p:ph idx="1"/>
            <p:extLst>
              <p:ext uri="{D42A27DB-BD31-4B8C-83A1-F6EECF244321}">
                <p14:modId xmlns:p14="http://schemas.microsoft.com/office/powerpoint/2010/main" val="4292616451"/>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adroTexto 7">
            <a:extLst>
              <a:ext uri="{FF2B5EF4-FFF2-40B4-BE49-F238E27FC236}">
                <a16:creationId xmlns:a16="http://schemas.microsoft.com/office/drawing/2014/main" id="{59F864EA-6DB9-B844-B8E1-A16279A827DD}"/>
              </a:ext>
            </a:extLst>
          </p:cNvPr>
          <p:cNvSpPr txBox="1"/>
          <p:nvPr/>
        </p:nvSpPr>
        <p:spPr>
          <a:xfrm>
            <a:off x="478890" y="1502688"/>
            <a:ext cx="10912672" cy="5786199"/>
          </a:xfrm>
          <a:prstGeom prst="rect">
            <a:avLst/>
          </a:prstGeom>
          <a:noFill/>
        </p:spPr>
        <p:txBody>
          <a:bodyPr wrap="square">
            <a:spAutoFit/>
          </a:bodyPr>
          <a:lstStyle/>
          <a:p>
            <a:pPr marL="285750" lvl="0" indent="-285750">
              <a:buFont typeface="Arial" panose="020B0604020202020204" pitchFamily="34" charset="0"/>
              <a:buChar char="•"/>
            </a:pPr>
            <a:r>
              <a:rPr lang="es-NI" sz="2000" dirty="0"/>
              <a:t>Poca efectividad en aplicación de la justicia ambiental relacionados con los delitos cometidos contra la flora y fauna en la región.</a:t>
            </a:r>
          </a:p>
          <a:p>
            <a:pPr marL="285750" indent="-285750">
              <a:buFont typeface="Arial" panose="020B0604020202020204" pitchFamily="34" charset="0"/>
              <a:buChar char="•"/>
            </a:pPr>
            <a:r>
              <a:rPr lang="es-NI" sz="2000" dirty="0"/>
              <a:t>Se presume problemas de identificación de los tipos penales por parte de los operadores de la justicia  ambiental. </a:t>
            </a:r>
          </a:p>
          <a:p>
            <a:pPr marL="285750" indent="-285750">
              <a:buFont typeface="Arial" panose="020B0604020202020204" pitchFamily="34" charset="0"/>
              <a:buChar char="•"/>
            </a:pPr>
            <a:r>
              <a:rPr lang="es-NI" sz="2000" dirty="0"/>
              <a:t>Problemas en la administración de la justicia ambiental.</a:t>
            </a:r>
          </a:p>
          <a:p>
            <a:pPr marL="285750" indent="-285750">
              <a:buFont typeface="Arial" panose="020B0604020202020204" pitchFamily="34" charset="0"/>
              <a:buChar char="•"/>
            </a:pPr>
            <a:r>
              <a:rPr lang="es-NI" sz="2000" dirty="0"/>
              <a:t>Sentencias y resoluciones judiciales emitidas por los jueces cuyas sanciones y penas no están en correspondencia con la magnitud de los delitos cometidos. </a:t>
            </a:r>
          </a:p>
          <a:p>
            <a:pPr marL="285750" indent="-285750">
              <a:buFont typeface="Arial" panose="020B0604020202020204" pitchFamily="34" charset="0"/>
              <a:buChar char="•"/>
            </a:pPr>
            <a:r>
              <a:rPr lang="es-NI" sz="2000" dirty="0"/>
              <a:t>En las medidas dictadas por el juez para el resarcimiento del daño no logran mitigar o remediar en gran medida los impactos que se han ocasionado al ecosistema, a la especie o hábitat. </a:t>
            </a:r>
          </a:p>
          <a:p>
            <a:pPr marL="285750" indent="-285750">
              <a:buFont typeface="Arial" panose="020B0604020202020204" pitchFamily="34" charset="0"/>
              <a:buChar char="•"/>
            </a:pPr>
            <a:r>
              <a:rPr lang="es-NI" sz="2000" dirty="0"/>
              <a:t>La revisión de los fallos de los jueces en materia penal ambiental y la sistematización de información, principalmente en lo relativo a la identificación de la jurisprudencia en la región se convierte en una imperiosa necesidad en el contexto de la aplicación de una verdadera justicia. </a:t>
            </a:r>
            <a:endParaRPr lang="en-US" sz="20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1333142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a:extLst>
              <a:ext uri="{FF2B5EF4-FFF2-40B4-BE49-F238E27FC236}">
                <a16:creationId xmlns:a16="http://schemas.microsoft.com/office/drawing/2014/main" id="{ED38E038-86A2-4FA0-A285-ECAB08319804}"/>
              </a:ext>
            </a:extLst>
          </p:cNvPr>
          <p:cNvSpPr>
            <a:spLocks noGrp="1"/>
          </p:cNvSpPr>
          <p:nvPr>
            <p:ph type="title"/>
          </p:nvPr>
        </p:nvSpPr>
        <p:spPr>
          <a:xfrm>
            <a:off x="1843391" y="624109"/>
            <a:ext cx="9383408" cy="1575751"/>
          </a:xfrm>
        </p:spPr>
        <p:txBody>
          <a:bodyPr>
            <a:normAutofit fontScale="90000"/>
          </a:bodyPr>
          <a:lstStyle/>
          <a:p>
            <a:pPr algn="ctr"/>
            <a:r>
              <a:rPr lang="es-NI" dirty="0">
                <a:solidFill>
                  <a:schemeClr val="bg1"/>
                </a:solidFill>
              </a:rPr>
              <a:t>¿Cuál es propósito que perseguíamos con el involucramiento de los actores en el contexto del compendio?</a:t>
            </a:r>
          </a:p>
        </p:txBody>
      </p:sp>
      <p:sp>
        <p:nvSpPr>
          <p:cNvPr id="36"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28" name="Marcador de contenido 2">
            <a:extLst>
              <a:ext uri="{FF2B5EF4-FFF2-40B4-BE49-F238E27FC236}">
                <a16:creationId xmlns:a16="http://schemas.microsoft.com/office/drawing/2014/main" id="{E2C5A8C9-2599-4A16-B263-F06C60BEB18C}"/>
              </a:ext>
            </a:extLst>
          </p:cNvPr>
          <p:cNvGraphicFramePr>
            <a:graphicFrameLocks noGrp="1"/>
          </p:cNvGraphicFramePr>
          <p:nvPr>
            <p:ph idx="1"/>
            <p:extLst>
              <p:ext uri="{D42A27DB-BD31-4B8C-83A1-F6EECF244321}">
                <p14:modId xmlns:p14="http://schemas.microsoft.com/office/powerpoint/2010/main" val="1262681161"/>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8459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61" name="Rectangle 54">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12109354-E45A-4A86-BA94-D6DA8CA532A2}"/>
              </a:ext>
            </a:extLst>
          </p:cNvPr>
          <p:cNvSpPr>
            <a:spLocks noGrp="1"/>
          </p:cNvSpPr>
          <p:nvPr>
            <p:ph type="title"/>
          </p:nvPr>
        </p:nvSpPr>
        <p:spPr>
          <a:xfrm>
            <a:off x="1794897" y="624110"/>
            <a:ext cx="9712998" cy="1280890"/>
          </a:xfrm>
        </p:spPr>
        <p:txBody>
          <a:bodyPr>
            <a:normAutofit/>
          </a:bodyPr>
          <a:lstStyle/>
          <a:p>
            <a:pPr>
              <a:lnSpc>
                <a:spcPct val="90000"/>
              </a:lnSpc>
            </a:pPr>
            <a:r>
              <a:rPr lang="es-NI" sz="2800" dirty="0"/>
              <a:t>Los elementos que se consideraron en la discusión sobre la revisión de las sentencias</a:t>
            </a:r>
            <a:endParaRPr lang="es-NI" sz="2800" b="1" dirty="0"/>
          </a:p>
        </p:txBody>
      </p:sp>
      <p:sp>
        <p:nvSpPr>
          <p:cNvPr id="62" name="Rectangle 56">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63"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28" name="Marcador de contenido 2">
            <a:extLst>
              <a:ext uri="{FF2B5EF4-FFF2-40B4-BE49-F238E27FC236}">
                <a16:creationId xmlns:a16="http://schemas.microsoft.com/office/drawing/2014/main" id="{6E1AC342-7C18-4CF9-9C72-9BD3FD52F882}"/>
              </a:ext>
            </a:extLst>
          </p:cNvPr>
          <p:cNvGraphicFramePr>
            <a:graphicFrameLocks noGrp="1"/>
          </p:cNvGraphicFramePr>
          <p:nvPr>
            <p:ph idx="1"/>
            <p:extLst>
              <p:ext uri="{D42A27DB-BD31-4B8C-83A1-F6EECF244321}">
                <p14:modId xmlns:p14="http://schemas.microsoft.com/office/powerpoint/2010/main" val="1347756778"/>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1198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4E1B42F-CB3C-4610-8FDD-268DD013581F}"/>
              </a:ext>
            </a:extLst>
          </p:cNvPr>
          <p:cNvSpPr>
            <a:spLocks noGrp="1"/>
          </p:cNvSpPr>
          <p:nvPr>
            <p:ph type="title"/>
          </p:nvPr>
        </p:nvSpPr>
        <p:spPr>
          <a:xfrm>
            <a:off x="1046019" y="942108"/>
            <a:ext cx="3256550" cy="4969113"/>
          </a:xfrm>
        </p:spPr>
        <p:txBody>
          <a:bodyPr anchor="ctr">
            <a:normAutofit/>
          </a:bodyPr>
          <a:lstStyle/>
          <a:p>
            <a:r>
              <a:rPr lang="es-NI" sz="2800" dirty="0">
                <a:solidFill>
                  <a:schemeClr val="tx2">
                    <a:lumMod val="75000"/>
                  </a:schemeClr>
                </a:solidFill>
              </a:rPr>
              <a:t>FASES DE LA METODOLOGIA IMPLEMENTADA EN LA ELABORACION DEL COMPENDIO </a:t>
            </a:r>
          </a:p>
        </p:txBody>
      </p:sp>
      <p:sp>
        <p:nvSpPr>
          <p:cNvPr id="28" name="Rectangle 27">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30" name="Straight Connector 29">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32" name="Group 31">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33"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34"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35"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36"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37"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38"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9"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40"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41"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42"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43"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44"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Marcador de contenido 2">
            <a:extLst>
              <a:ext uri="{FF2B5EF4-FFF2-40B4-BE49-F238E27FC236}">
                <a16:creationId xmlns:a16="http://schemas.microsoft.com/office/drawing/2014/main" id="{6DD76E92-E564-42CC-9380-6E47CDC21831}"/>
              </a:ext>
            </a:extLst>
          </p:cNvPr>
          <p:cNvSpPr>
            <a:spLocks noGrp="1"/>
          </p:cNvSpPr>
          <p:nvPr>
            <p:ph idx="1"/>
          </p:nvPr>
        </p:nvSpPr>
        <p:spPr>
          <a:xfrm>
            <a:off x="5229767" y="1189183"/>
            <a:ext cx="6455549" cy="5509023"/>
          </a:xfrm>
        </p:spPr>
        <p:txBody>
          <a:bodyPr anchor="ctr">
            <a:normAutofit fontScale="55000" lnSpcReduction="20000"/>
          </a:bodyPr>
          <a:lstStyle/>
          <a:p>
            <a:pPr marL="0" indent="0">
              <a:buNone/>
            </a:pPr>
            <a:r>
              <a:rPr lang="es-NI" sz="2500" b="1" dirty="0">
                <a:solidFill>
                  <a:schemeClr val="tx1"/>
                </a:solidFill>
              </a:rPr>
              <a:t>Fase I. Definición de Criterios de búsqueda y coordinación con actores en c/u de los países</a:t>
            </a:r>
          </a:p>
          <a:p>
            <a:pPr lvl="0"/>
            <a:r>
              <a:rPr lang="es-NI" sz="2600" dirty="0">
                <a:solidFill>
                  <a:schemeClr val="tx2">
                    <a:lumMod val="75000"/>
                  </a:schemeClr>
                </a:solidFill>
              </a:rPr>
              <a:t>Coordinación con Fiscales de los Ministerios Públicos e identificación de actores claves (jueces, fiscales, magistrados y académicos) para insertarlos en el proceso recopilación de información y tener su punto de vista sobre la justicia ambiental.</a:t>
            </a:r>
          </a:p>
          <a:p>
            <a:pPr lvl="0"/>
            <a:r>
              <a:rPr lang="es-NI" sz="2600" dirty="0">
                <a:solidFill>
                  <a:schemeClr val="tx2">
                    <a:lumMod val="75000"/>
                  </a:schemeClr>
                </a:solidFill>
              </a:rPr>
              <a:t>Elaboración de guía de preguntas para las entrevistas en función de conocer su opinión sobre los criterios utilizados en las sentencias y su nivel de información sobre los delitos ambientales y su percepción sobre la importancia en la aplicación para lograr la justicia ambiental.  </a:t>
            </a:r>
          </a:p>
          <a:p>
            <a:pPr lvl="0"/>
            <a:r>
              <a:rPr lang="es-NI" sz="2600" dirty="0">
                <a:solidFill>
                  <a:schemeClr val="tx2">
                    <a:lumMod val="75000"/>
                  </a:schemeClr>
                </a:solidFill>
              </a:rPr>
              <a:t>Visita a los países./Fiscales lideres en los países.</a:t>
            </a:r>
          </a:p>
          <a:p>
            <a:pPr marL="0" lvl="0" indent="0">
              <a:buNone/>
            </a:pPr>
            <a:endParaRPr lang="es-NI" sz="2600" dirty="0">
              <a:solidFill>
                <a:schemeClr val="tx2">
                  <a:lumMod val="75000"/>
                </a:schemeClr>
              </a:solidFill>
            </a:endParaRPr>
          </a:p>
          <a:p>
            <a:pPr marL="0" indent="0">
              <a:buNone/>
            </a:pPr>
            <a:r>
              <a:rPr lang="es-NI" sz="2600" dirty="0">
                <a:solidFill>
                  <a:schemeClr val="tx2">
                    <a:lumMod val="75000"/>
                  </a:schemeClr>
                </a:solidFill>
              </a:rPr>
              <a:t> </a:t>
            </a:r>
            <a:r>
              <a:rPr lang="es-NI" sz="2200" b="1" dirty="0"/>
              <a:t>Costa Rica: </a:t>
            </a:r>
            <a:r>
              <a:rPr lang="es-NI" sz="2200" dirty="0"/>
              <a:t>Dr. José Pablo Gonzales – Fiscal Adjunto Agrario y Ambiental </a:t>
            </a:r>
          </a:p>
          <a:p>
            <a:pPr marL="0" indent="0">
              <a:buNone/>
            </a:pPr>
            <a:r>
              <a:rPr lang="es-NI" sz="2200" b="1" dirty="0"/>
              <a:t>El Salvador: </a:t>
            </a:r>
            <a:r>
              <a:rPr lang="es-NI" sz="2200" dirty="0"/>
              <a:t>Dr.</a:t>
            </a:r>
            <a:r>
              <a:rPr lang="es-NI" sz="2200" b="1" dirty="0"/>
              <a:t> </a:t>
            </a:r>
            <a:r>
              <a:rPr lang="es-NI" sz="2200" dirty="0"/>
              <a:t>Mario Donal Salazar Olivares - Fiscal Coordinador Fiscalía Ambiental.</a:t>
            </a:r>
          </a:p>
          <a:p>
            <a:pPr marL="0" indent="0">
              <a:buNone/>
            </a:pPr>
            <a:r>
              <a:rPr lang="es-NI" sz="2200" b="1" dirty="0"/>
              <a:t>Guatemala: </a:t>
            </a:r>
            <a:r>
              <a:rPr lang="es-NI" sz="2200" dirty="0"/>
              <a:t>Dra.</a:t>
            </a:r>
            <a:r>
              <a:rPr lang="es-NI" sz="2200" b="1" dirty="0"/>
              <a:t> </a:t>
            </a:r>
            <a:r>
              <a:rPr lang="es-NI" sz="2200" dirty="0"/>
              <a:t>Aura Marina Lopez Cifuentes – Fiscal de Delitos contra el Ambiente </a:t>
            </a:r>
          </a:p>
          <a:p>
            <a:pPr marL="0" indent="0">
              <a:buNone/>
            </a:pPr>
            <a:r>
              <a:rPr lang="es-NI" sz="2200" b="1" dirty="0"/>
              <a:t>Honduras: </a:t>
            </a:r>
            <a:r>
              <a:rPr lang="es-NI" sz="2200" dirty="0"/>
              <a:t>Dra.</a:t>
            </a:r>
            <a:r>
              <a:rPr lang="es-NI" sz="2200" b="1" dirty="0"/>
              <a:t> </a:t>
            </a:r>
            <a:r>
              <a:rPr lang="es-NI" sz="2200" dirty="0"/>
              <a:t>Lorena Fernández Meza – Fiscal Ambiental </a:t>
            </a:r>
          </a:p>
          <a:p>
            <a:pPr marL="0" indent="0">
              <a:buNone/>
            </a:pPr>
            <a:r>
              <a:rPr lang="es-NI" sz="2200" b="1" dirty="0"/>
              <a:t>Panamá: </a:t>
            </a:r>
            <a:r>
              <a:rPr lang="es-NI" sz="2200" dirty="0"/>
              <a:t>Lic.</a:t>
            </a:r>
            <a:r>
              <a:rPr lang="es-NI" sz="2200" b="1" dirty="0"/>
              <a:t> </a:t>
            </a:r>
            <a:r>
              <a:rPr lang="es-NI" sz="2200" dirty="0"/>
              <a:t>Fátima Sánchez – Fiscal de Circuito  y Dra. Ruth Morcillo – Fiscal Anticorrupción </a:t>
            </a:r>
            <a:endParaRPr lang="en-US" sz="2200" dirty="0"/>
          </a:p>
          <a:p>
            <a:pPr marL="0" indent="0">
              <a:buNone/>
            </a:pPr>
            <a:endParaRPr lang="en-US" sz="2600" dirty="0"/>
          </a:p>
          <a:p>
            <a:pPr marL="0" indent="0">
              <a:buNone/>
            </a:pPr>
            <a:endParaRPr lang="en-US" dirty="0"/>
          </a:p>
          <a:p>
            <a:pPr marL="0" indent="0">
              <a:buNone/>
            </a:pPr>
            <a:endParaRPr lang="en-US" dirty="0"/>
          </a:p>
          <a:p>
            <a:pPr marL="0" indent="0">
              <a:buNone/>
            </a:pPr>
            <a:endParaRPr lang="en-US" dirty="0"/>
          </a:p>
          <a:p>
            <a:pPr lvl="0"/>
            <a:endParaRPr lang="es-NI" dirty="0">
              <a:solidFill>
                <a:schemeClr val="tx2">
                  <a:lumMod val="75000"/>
                </a:schemeClr>
              </a:solidFill>
            </a:endParaRPr>
          </a:p>
          <a:p>
            <a:endParaRPr lang="es-NI" dirty="0">
              <a:solidFill>
                <a:schemeClr val="tx2">
                  <a:lumMod val="75000"/>
                </a:schemeClr>
              </a:solidFill>
            </a:endParaRPr>
          </a:p>
        </p:txBody>
      </p:sp>
    </p:spTree>
    <p:extLst>
      <p:ext uri="{BB962C8B-B14F-4D97-AF65-F5344CB8AC3E}">
        <p14:creationId xmlns:p14="http://schemas.microsoft.com/office/powerpoint/2010/main" val="2434973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Marcador de contenido 2">
            <a:extLst>
              <a:ext uri="{FF2B5EF4-FFF2-40B4-BE49-F238E27FC236}">
                <a16:creationId xmlns:a16="http://schemas.microsoft.com/office/drawing/2014/main" id="{EA8C6481-4E84-4559-BE9A-16DD2E5F306B}"/>
              </a:ext>
            </a:extLst>
          </p:cNvPr>
          <p:cNvSpPr>
            <a:spLocks noGrp="1"/>
          </p:cNvSpPr>
          <p:nvPr>
            <p:ph idx="1"/>
          </p:nvPr>
        </p:nvSpPr>
        <p:spPr>
          <a:xfrm>
            <a:off x="1200072" y="387012"/>
            <a:ext cx="9651958" cy="3848558"/>
          </a:xfrm>
        </p:spPr>
        <p:txBody>
          <a:bodyPr>
            <a:normAutofit/>
          </a:bodyPr>
          <a:lstStyle/>
          <a:p>
            <a:pPr marL="0" indent="0">
              <a:lnSpc>
                <a:spcPct val="90000"/>
              </a:lnSpc>
              <a:buNone/>
            </a:pPr>
            <a:r>
              <a:rPr lang="es-NI" sz="1400" b="1" dirty="0"/>
              <a:t>Fase II. Análisis de sentencias</a:t>
            </a:r>
            <a:endParaRPr lang="es-NI" sz="1400" dirty="0"/>
          </a:p>
          <a:p>
            <a:pPr>
              <a:lnSpc>
                <a:spcPct val="90000"/>
              </a:lnSpc>
            </a:pPr>
            <a:r>
              <a:rPr lang="en-US" sz="1400" b="1" dirty="0"/>
              <a:t> </a:t>
            </a:r>
            <a:r>
              <a:rPr lang="es-NI" sz="1400" dirty="0"/>
              <a:t>Análisis de sentencias e identificación de los tipos penales aplicados.</a:t>
            </a:r>
          </a:p>
          <a:p>
            <a:pPr lvl="0">
              <a:lnSpc>
                <a:spcPct val="90000"/>
              </a:lnSpc>
            </a:pPr>
            <a:r>
              <a:rPr lang="es-NI" sz="1400" dirty="0"/>
              <a:t>Selección de sentencias por país, para su análisis e inclusión en el compendio:</a:t>
            </a:r>
          </a:p>
          <a:p>
            <a:pPr lvl="1">
              <a:lnSpc>
                <a:spcPct val="90000"/>
              </a:lnSpc>
            </a:pPr>
            <a:r>
              <a:rPr lang="es-NI" sz="1400" dirty="0"/>
              <a:t>Guatemala: 5 sentencias jurisprudenciales;  4 sentencias de primera instancia</a:t>
            </a:r>
          </a:p>
          <a:p>
            <a:pPr lvl="1">
              <a:lnSpc>
                <a:spcPct val="90000"/>
              </a:lnSpc>
            </a:pPr>
            <a:r>
              <a:rPr lang="es-NI" sz="1400" dirty="0"/>
              <a:t>El Salvador: 3 sentencias jurisprudenciales;  3 sentencias de primera instancia;</a:t>
            </a:r>
          </a:p>
          <a:p>
            <a:pPr lvl="1">
              <a:lnSpc>
                <a:spcPct val="90000"/>
              </a:lnSpc>
            </a:pPr>
            <a:r>
              <a:rPr lang="es-NI" sz="1400" dirty="0"/>
              <a:t>Honduras: 4 sentencias jurisprudenciales;  4 sentencias de primera instancia y 4 acuerdos de pena.</a:t>
            </a:r>
          </a:p>
          <a:p>
            <a:pPr lvl="1">
              <a:lnSpc>
                <a:spcPct val="90000"/>
              </a:lnSpc>
            </a:pPr>
            <a:r>
              <a:rPr lang="es-NI" sz="1400" dirty="0"/>
              <a:t>Costa Rica: 12 sentencias jurisprudenciales;</a:t>
            </a:r>
          </a:p>
          <a:p>
            <a:pPr lvl="1">
              <a:lnSpc>
                <a:spcPct val="90000"/>
              </a:lnSpc>
            </a:pPr>
            <a:r>
              <a:rPr lang="es-NI" sz="1400" dirty="0"/>
              <a:t>Panamá: 33 sentencias jurisprudenciales;  3 acuerdos de pena;</a:t>
            </a:r>
          </a:p>
          <a:p>
            <a:pPr lvl="0">
              <a:lnSpc>
                <a:spcPct val="90000"/>
              </a:lnSpc>
            </a:pPr>
            <a:r>
              <a:rPr lang="es-NI" sz="1400" dirty="0"/>
              <a:t>Identificar extractos de párrafos y pronunciamientos sobre el sentido y alcance de la protección penal de la vida silvestre en las sentencias, para facilitar el análisis. </a:t>
            </a:r>
          </a:p>
          <a:p>
            <a:pPr lvl="0">
              <a:lnSpc>
                <a:spcPct val="90000"/>
              </a:lnSpc>
            </a:pPr>
            <a:r>
              <a:rPr lang="es-NI" sz="1400" dirty="0"/>
              <a:t>Dividir las sentencias en categorías, utilizar uno o más de los criterios identificados.</a:t>
            </a:r>
          </a:p>
          <a:p>
            <a:pPr marL="0" indent="0">
              <a:lnSpc>
                <a:spcPct val="90000"/>
              </a:lnSpc>
              <a:buNone/>
            </a:pPr>
            <a:endParaRPr lang="es-NI" sz="1400" dirty="0"/>
          </a:p>
        </p:txBody>
      </p:sp>
      <p:graphicFrame>
        <p:nvGraphicFramePr>
          <p:cNvPr id="8" name="Marcador de contenido 2">
            <a:extLst>
              <a:ext uri="{FF2B5EF4-FFF2-40B4-BE49-F238E27FC236}">
                <a16:creationId xmlns:a16="http://schemas.microsoft.com/office/drawing/2014/main" id="{F6A80B7A-99B0-BA2E-66B5-A1F29626B252}"/>
              </a:ext>
            </a:extLst>
          </p:cNvPr>
          <p:cNvGraphicFramePr>
            <a:graphicFrameLocks/>
          </p:cNvGraphicFramePr>
          <p:nvPr>
            <p:extLst>
              <p:ext uri="{D42A27DB-BD31-4B8C-83A1-F6EECF244321}">
                <p14:modId xmlns:p14="http://schemas.microsoft.com/office/powerpoint/2010/main" val="950102079"/>
              </p:ext>
            </p:extLst>
          </p:nvPr>
        </p:nvGraphicFramePr>
        <p:xfrm>
          <a:off x="831616" y="3974601"/>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6074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A6F7336-D6A0-4CFB-A323-96A602E9ACE8}"/>
              </a:ext>
            </a:extLst>
          </p:cNvPr>
          <p:cNvSpPr>
            <a:spLocks noGrp="1"/>
          </p:cNvSpPr>
          <p:nvPr>
            <p:ph type="title"/>
          </p:nvPr>
        </p:nvSpPr>
        <p:spPr>
          <a:xfrm>
            <a:off x="802514" y="641550"/>
            <a:ext cx="3062120" cy="5043257"/>
          </a:xfrm>
        </p:spPr>
        <p:txBody>
          <a:bodyPr>
            <a:normAutofit fontScale="90000"/>
          </a:bodyPr>
          <a:lstStyle/>
          <a:p>
            <a:r>
              <a:rPr lang="es-NI" sz="3200" dirty="0">
                <a:solidFill>
                  <a:schemeClr val="bg1"/>
                </a:solidFill>
              </a:rPr>
              <a:t>Hallazgos encontrados en la </a:t>
            </a:r>
            <a:r>
              <a:rPr lang="es-NI" sz="2900" dirty="0">
                <a:solidFill>
                  <a:schemeClr val="bg1"/>
                </a:solidFill>
              </a:rPr>
              <a:t>administración de la justicia ambiental, tanto desde el punto de vista del Ministerio Público como en los órganos jurisdiccionales y administrativos</a:t>
            </a:r>
            <a:br>
              <a:rPr lang="es-NI" sz="2900" dirty="0">
                <a:solidFill>
                  <a:schemeClr val="bg1"/>
                </a:solidFill>
              </a:rPr>
            </a:br>
            <a:endParaRPr lang="es-NI" sz="2900" dirty="0">
              <a:solidFill>
                <a:schemeClr val="bg1"/>
              </a:solidFill>
            </a:endParaRPr>
          </a:p>
        </p:txBody>
      </p:sp>
      <p:sp>
        <p:nvSpPr>
          <p:cNvPr id="20"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22" name="Rectangle 21">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 name="Marcador de contenido 2">
            <a:extLst>
              <a:ext uri="{FF2B5EF4-FFF2-40B4-BE49-F238E27FC236}">
                <a16:creationId xmlns:a16="http://schemas.microsoft.com/office/drawing/2014/main" id="{5FAA9619-333A-4B62-B24E-4A4E964A618B}"/>
              </a:ext>
            </a:extLst>
          </p:cNvPr>
          <p:cNvGraphicFramePr>
            <a:graphicFrameLocks noGrp="1"/>
          </p:cNvGraphicFramePr>
          <p:nvPr>
            <p:ph idx="1"/>
            <p:extLst>
              <p:ext uri="{D42A27DB-BD31-4B8C-83A1-F6EECF244321}">
                <p14:modId xmlns:p14="http://schemas.microsoft.com/office/powerpoint/2010/main" val="1327210379"/>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8687817"/>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otalTime>1677</TotalTime>
  <Words>1691</Words>
  <Application>Microsoft Office PowerPoint</Application>
  <PresentationFormat>Panorámica</PresentationFormat>
  <Paragraphs>82</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Century Gothic</vt:lpstr>
      <vt:lpstr>Wingdings 3</vt:lpstr>
      <vt:lpstr>Espiral</vt:lpstr>
      <vt:lpstr>Presentación de PowerPoint</vt:lpstr>
      <vt:lpstr>Que propósitos se pretenden con elaboración del compendio?</vt:lpstr>
      <vt:lpstr>OBJETIVOS ESPECÍFICOS DEL COMPENDIO</vt:lpstr>
      <vt:lpstr>EL PROBLEMA:</vt:lpstr>
      <vt:lpstr>¿Cuál es propósito que perseguíamos con el involucramiento de los actores en el contexto del compendio?</vt:lpstr>
      <vt:lpstr>Los elementos que se consideraron en la discusión sobre la revisión de las sentencias</vt:lpstr>
      <vt:lpstr>FASES DE LA METODOLOGIA IMPLEMENTADA EN LA ELABORACION DEL COMPENDIO </vt:lpstr>
      <vt:lpstr>Presentación de PowerPoint</vt:lpstr>
      <vt:lpstr>Hallazgos encontrados en la administración de la justicia ambiental, tanto desde el punto de vista del Ministerio Público como en los órganos jurisdiccionales y administrativos </vt:lpstr>
      <vt:lpstr>Presentación de PowerPoint</vt:lpstr>
      <vt:lpstr>Presentación de PowerPoint</vt:lpstr>
      <vt:lpstr>Reflexiones finales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Sussy Duriez</dc:creator>
  <cp:lastModifiedBy>Fátima V</cp:lastModifiedBy>
  <cp:revision>10</cp:revision>
  <dcterms:created xsi:type="dcterms:W3CDTF">2020-05-27T04:22:45Z</dcterms:created>
  <dcterms:modified xsi:type="dcterms:W3CDTF">2022-05-23T15:17:50Z</dcterms:modified>
</cp:coreProperties>
</file>